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7" r:id="rId2"/>
    <p:sldId id="266" r:id="rId3"/>
    <p:sldId id="267" r:id="rId4"/>
    <p:sldId id="268" r:id="rId5"/>
    <p:sldId id="269" r:id="rId6"/>
    <p:sldId id="270" r:id="rId7"/>
    <p:sldId id="279" r:id="rId8"/>
    <p:sldId id="272" r:id="rId9"/>
    <p:sldId id="273" r:id="rId10"/>
    <p:sldId id="274" r:id="rId11"/>
    <p:sldId id="281" r:id="rId12"/>
    <p:sldId id="261" r:id="rId13"/>
    <p:sldId id="262" r:id="rId14"/>
    <p:sldId id="263" r:id="rId15"/>
    <p:sldId id="282" r:id="rId16"/>
    <p:sldId id="287" r:id="rId17"/>
    <p:sldId id="288" r:id="rId18"/>
    <p:sldId id="286" r:id="rId19"/>
    <p:sldId id="284" r:id="rId20"/>
    <p:sldId id="283" r:id="rId21"/>
    <p:sldId id="285" r:id="rId22"/>
    <p:sldId id="259" r:id="rId2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9BA6"/>
    <a:srgbClr val="F29B34"/>
    <a:srgbClr val="C19B6D"/>
    <a:srgbClr val="44577A"/>
    <a:srgbClr val="4457B8"/>
    <a:srgbClr val="0057B8"/>
    <a:srgbClr val="0045FF"/>
    <a:srgbClr val="E699EC"/>
    <a:srgbClr val="984880"/>
    <a:srgbClr val="9848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66" autoAdjust="0"/>
    <p:restoredTop sz="94682"/>
  </p:normalViewPr>
  <p:slideViewPr>
    <p:cSldViewPr>
      <p:cViewPr>
        <p:scale>
          <a:sx n="100" d="100"/>
          <a:sy n="100" d="100"/>
        </p:scale>
        <p:origin x="-2480" y="-2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645968-83BE-42A6-B669-558C757E8C94}" type="datetimeFigureOut">
              <a:rPr lang="cs-CZ" smtClean="0"/>
              <a:pPr/>
              <a:t>13.04.17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09D12D-D7DC-411E-A7CA-8B266AA1790D}" type="slidenum">
              <a:rPr lang="cs-CZ" smtClean="0"/>
              <a:pPr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226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918CEE-18F4-694B-961C-C922F11C6AB9}" type="datetimeFigureOut">
              <a:rPr lang="de-DE" smtClean="0"/>
              <a:t>13.04.17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299EC8-CB2F-A54A-AC72-521E34F7A4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394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2"/>
          <p:cNvPicPr>
            <a:picLocks noChangeAspect="1"/>
          </p:cNvPicPr>
          <p:nvPr userDrawn="1"/>
        </p:nvPicPr>
        <p:blipFill>
          <a:blip r:embed="rId2" cstate="print"/>
          <a:srcRect b="11401"/>
          <a:stretch>
            <a:fillRect/>
          </a:stretch>
        </p:blipFill>
        <p:spPr bwMode="auto">
          <a:xfrm>
            <a:off x="0" y="2820988"/>
            <a:ext cx="9144000" cy="403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"/>
          <p:cNvSpPr>
            <a:spLocks noChangeArrowheads="1"/>
          </p:cNvSpPr>
          <p:nvPr userDrawn="1"/>
        </p:nvSpPr>
        <p:spPr bwMode="auto">
          <a:xfrm>
            <a:off x="0" y="2336052"/>
            <a:ext cx="9144000" cy="508000"/>
          </a:xfrm>
          <a:prstGeom prst="rect">
            <a:avLst/>
          </a:prstGeom>
          <a:solidFill>
            <a:srgbClr val="2F2FBB"/>
          </a:solidFill>
          <a:ln w="2556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auto">
          <a:xfrm>
            <a:off x="179388" y="2366215"/>
            <a:ext cx="8820150" cy="571500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cs-CZ">
                <a:solidFill>
                  <a:srgbClr val="000000"/>
                </a:solidFill>
                <a:latin typeface="Calibri" pitchFamily="34" charset="0"/>
              </a:rPr>
              <a:t> </a:t>
            </a:r>
          </a:p>
        </p:txBody>
      </p:sp>
      <p:pic>
        <p:nvPicPr>
          <p:cNvPr id="20" name="Picture 7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6688" y="-7541"/>
            <a:ext cx="6270625" cy="2284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1" name="Obrázek 10"/>
          <p:cNvPicPr>
            <a:picLocks noChangeAspect="1"/>
          </p:cNvPicPr>
          <p:nvPr userDrawn="1"/>
        </p:nvPicPr>
        <p:blipFill>
          <a:blip r:embed="rId5" cstate="print"/>
          <a:srcRect t="86392" b="5635"/>
          <a:stretch>
            <a:fillRect/>
          </a:stretch>
        </p:blipFill>
        <p:spPr bwMode="auto">
          <a:xfrm>
            <a:off x="-612775" y="5735638"/>
            <a:ext cx="10199688" cy="112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Nadpis 1"/>
          <p:cNvSpPr>
            <a:spLocks noGrp="1"/>
          </p:cNvSpPr>
          <p:nvPr>
            <p:ph type="title" hasCustomPrompt="1"/>
          </p:nvPr>
        </p:nvSpPr>
        <p:spPr>
          <a:xfrm>
            <a:off x="1043608" y="3356992"/>
            <a:ext cx="6696744" cy="543526"/>
          </a:xfrm>
          <a:prstGeom prst="rect">
            <a:avLst/>
          </a:prstGeom>
        </p:spPr>
        <p:txBody>
          <a:bodyPr/>
          <a:lstStyle>
            <a:lvl1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800">
                <a:latin typeface="Cambria" panose="02040503050406030204" pitchFamily="18" charset="0"/>
              </a:defRPr>
            </a:lvl1pPr>
          </a:lstStyle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cs-CZ" sz="2600" dirty="0" err="1" smtClean="0">
                <a:solidFill>
                  <a:srgbClr val="000000"/>
                </a:solidFill>
                <a:latin typeface="Cambria" pitchFamily="18" charset="0"/>
              </a:rPr>
              <a:t>Name</a:t>
            </a:r>
            <a:r>
              <a:rPr lang="cs-CZ" sz="2600" dirty="0" smtClean="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cs-CZ" sz="2600" dirty="0" err="1" smtClean="0">
                <a:solidFill>
                  <a:srgbClr val="000000"/>
                </a:solidFill>
                <a:latin typeface="Cambria" pitchFamily="18" charset="0"/>
              </a:rPr>
              <a:t>of</a:t>
            </a:r>
            <a:r>
              <a:rPr lang="cs-CZ" sz="2600" dirty="0" smtClean="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cs-CZ" sz="2600" dirty="0" err="1" smtClean="0">
                <a:solidFill>
                  <a:srgbClr val="000000"/>
                </a:solidFill>
                <a:latin typeface="Cambria" pitchFamily="18" charset="0"/>
              </a:rPr>
              <a:t>presentation</a:t>
            </a:r>
            <a:r>
              <a:rPr lang="cs-CZ" sz="2600" dirty="0" smtClean="0">
                <a:solidFill>
                  <a:srgbClr val="000000"/>
                </a:solidFill>
                <a:latin typeface="Cambria" pitchFamily="18" charset="0"/>
              </a:rPr>
              <a:t>  |  </a:t>
            </a:r>
            <a:r>
              <a:rPr lang="cs-CZ" sz="2600" dirty="0" err="1" smtClean="0">
                <a:solidFill>
                  <a:srgbClr val="000000"/>
                </a:solidFill>
                <a:latin typeface="Cambria" pitchFamily="18" charset="0"/>
              </a:rPr>
              <a:t>Name</a:t>
            </a:r>
            <a:r>
              <a:rPr lang="cs-CZ" sz="2600" dirty="0" smtClean="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cs-CZ" sz="2600" dirty="0" err="1" smtClean="0">
                <a:solidFill>
                  <a:srgbClr val="000000"/>
                </a:solidFill>
                <a:latin typeface="Cambria" pitchFamily="18" charset="0"/>
              </a:rPr>
              <a:t>of</a:t>
            </a:r>
            <a:r>
              <a:rPr lang="cs-CZ" sz="2600" dirty="0" smtClean="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cs-CZ" sz="2600" dirty="0" err="1" smtClean="0">
                <a:solidFill>
                  <a:srgbClr val="000000"/>
                </a:solidFill>
                <a:latin typeface="Cambria" pitchFamily="18" charset="0"/>
              </a:rPr>
              <a:t>speaker</a:t>
            </a:r>
            <a:endParaRPr lang="cs-CZ" sz="2600" dirty="0">
              <a:solidFill>
                <a:srgbClr val="000000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636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124744"/>
            <a:ext cx="8229600" cy="500141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8850" y="104775"/>
            <a:ext cx="1612900" cy="587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Nadpis 1"/>
          <p:cNvSpPr>
            <a:spLocks noGrp="1"/>
          </p:cNvSpPr>
          <p:nvPr>
            <p:ph type="title" hasCustomPrompt="1"/>
          </p:nvPr>
        </p:nvSpPr>
        <p:spPr>
          <a:xfrm>
            <a:off x="323528" y="126699"/>
            <a:ext cx="6696744" cy="543526"/>
          </a:xfrm>
          <a:prstGeom prst="rect">
            <a:avLst/>
          </a:prstGeom>
        </p:spPr>
        <p:txBody>
          <a:bodyPr/>
          <a:lstStyle>
            <a:lvl1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800">
                <a:latin typeface="Cambria" panose="02040503050406030204" pitchFamily="18" charset="0"/>
              </a:defRPr>
            </a:lvl1pPr>
          </a:lstStyle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cs-CZ" sz="2600" dirty="0" err="1" smtClean="0">
                <a:solidFill>
                  <a:srgbClr val="000000"/>
                </a:solidFill>
                <a:latin typeface="Cambria" pitchFamily="18" charset="0"/>
              </a:rPr>
              <a:t>Name</a:t>
            </a:r>
            <a:r>
              <a:rPr lang="cs-CZ" sz="2600" dirty="0" smtClean="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cs-CZ" sz="2600" dirty="0" err="1" smtClean="0">
                <a:solidFill>
                  <a:srgbClr val="000000"/>
                </a:solidFill>
                <a:latin typeface="Cambria" pitchFamily="18" charset="0"/>
              </a:rPr>
              <a:t>of</a:t>
            </a:r>
            <a:r>
              <a:rPr lang="cs-CZ" sz="2600" dirty="0" smtClean="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cs-CZ" sz="2600" dirty="0" err="1" smtClean="0">
                <a:solidFill>
                  <a:srgbClr val="000000"/>
                </a:solidFill>
                <a:latin typeface="Cambria" pitchFamily="18" charset="0"/>
              </a:rPr>
              <a:t>presentation</a:t>
            </a:r>
            <a:r>
              <a:rPr lang="cs-CZ" sz="2600" dirty="0" smtClean="0">
                <a:solidFill>
                  <a:srgbClr val="000000"/>
                </a:solidFill>
                <a:latin typeface="Cambria" pitchFamily="18" charset="0"/>
              </a:rPr>
              <a:t>  |  </a:t>
            </a:r>
            <a:r>
              <a:rPr lang="cs-CZ" sz="2600" dirty="0" err="1" smtClean="0">
                <a:solidFill>
                  <a:srgbClr val="000000"/>
                </a:solidFill>
                <a:latin typeface="Cambria" pitchFamily="18" charset="0"/>
              </a:rPr>
              <a:t>Name</a:t>
            </a:r>
            <a:r>
              <a:rPr lang="cs-CZ" sz="2600" dirty="0" smtClean="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cs-CZ" sz="2600" dirty="0" err="1" smtClean="0">
                <a:solidFill>
                  <a:srgbClr val="000000"/>
                </a:solidFill>
                <a:latin typeface="Cambria" pitchFamily="18" charset="0"/>
              </a:rPr>
              <a:t>of</a:t>
            </a:r>
            <a:r>
              <a:rPr lang="cs-CZ" sz="2600" dirty="0" smtClean="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cs-CZ" sz="2600" dirty="0" err="1" smtClean="0">
                <a:solidFill>
                  <a:srgbClr val="000000"/>
                </a:solidFill>
                <a:latin typeface="Cambria" pitchFamily="18" charset="0"/>
              </a:rPr>
              <a:t>speaker</a:t>
            </a:r>
            <a:endParaRPr lang="cs-CZ" sz="2600" dirty="0">
              <a:solidFill>
                <a:srgbClr val="000000"/>
              </a:solidFill>
              <a:latin typeface="Cambria" pitchFamily="18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 userDrawn="1"/>
        </p:nvSpPr>
        <p:spPr bwMode="auto">
          <a:xfrm>
            <a:off x="0" y="795338"/>
            <a:ext cx="9144000" cy="71437"/>
          </a:xfrm>
          <a:prstGeom prst="rect">
            <a:avLst/>
          </a:prstGeom>
          <a:solidFill>
            <a:srgbClr val="A5DA46"/>
          </a:solidFill>
          <a:ln w="2556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8471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9729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104775"/>
            <a:ext cx="1612900" cy="587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1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395536" y="1916832"/>
            <a:ext cx="8228013" cy="4092327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Cambria" panose="02040503050406030204" pitchFamily="18" charset="0"/>
              </a:defRPr>
            </a:lvl1pPr>
            <a:lvl2pPr>
              <a:defRPr sz="3000">
                <a:latin typeface="Cambria" panose="02040503050406030204" pitchFamily="18" charset="0"/>
              </a:defRPr>
            </a:lvl2pPr>
            <a:lvl3pPr>
              <a:defRPr sz="3000">
                <a:latin typeface="Cambria" panose="02040503050406030204" pitchFamily="18" charset="0"/>
              </a:defRPr>
            </a:lvl3pPr>
            <a:lvl4pPr>
              <a:defRPr sz="3000">
                <a:latin typeface="Cambria" panose="02040503050406030204" pitchFamily="18" charset="0"/>
              </a:defRPr>
            </a:lvl4pPr>
            <a:lvl5pPr>
              <a:defRPr sz="3000">
                <a:latin typeface="Cambria" panose="02040503050406030204" pitchFamily="18" charset="0"/>
              </a:defRPr>
            </a:lvl5pPr>
          </a:lstStyle>
          <a:p>
            <a:pPr lvl="0"/>
            <a:r>
              <a:rPr lang="cs-CZ" dirty="0" smtClean="0"/>
              <a:t>TEXT</a:t>
            </a:r>
          </a:p>
          <a:p>
            <a:pPr lvl="0"/>
            <a:r>
              <a:rPr lang="cs-CZ" dirty="0" err="1" smtClean="0"/>
              <a:t>xxx</a:t>
            </a:r>
            <a:endParaRPr lang="cs-CZ" dirty="0" smtClean="0"/>
          </a:p>
          <a:p>
            <a:pPr lvl="0"/>
            <a:r>
              <a:rPr lang="cs-CZ" dirty="0" err="1" smtClean="0"/>
              <a:t>xxx</a:t>
            </a:r>
            <a:endParaRPr lang="cs-CZ" dirty="0" smtClean="0"/>
          </a:p>
          <a:p>
            <a:pPr lvl="0"/>
            <a:endParaRPr lang="cs-CZ" dirty="0"/>
          </a:p>
        </p:txBody>
      </p:sp>
      <p:sp>
        <p:nvSpPr>
          <p:cNvPr id="7" name="Zástupný symbol pro text 2"/>
          <p:cNvSpPr>
            <a:spLocks noGrp="1"/>
          </p:cNvSpPr>
          <p:nvPr>
            <p:ph type="body" idx="10" hasCustomPrompt="1"/>
          </p:nvPr>
        </p:nvSpPr>
        <p:spPr>
          <a:xfrm>
            <a:off x="395536" y="980727"/>
            <a:ext cx="8204448" cy="720081"/>
          </a:xfrm>
          <a:prstGeom prst="rect">
            <a:avLst/>
          </a:prstGeom>
        </p:spPr>
        <p:txBody>
          <a:bodyPr anchor="b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z="2600" dirty="0" smtClean="0">
                <a:solidFill>
                  <a:srgbClr val="000000"/>
                </a:solidFill>
                <a:latin typeface="Cambria" pitchFamily="18" charset="0"/>
              </a:rPr>
              <a:t>TITLE</a:t>
            </a:r>
          </a:p>
        </p:txBody>
      </p:sp>
      <p:sp>
        <p:nvSpPr>
          <p:cNvPr id="6" name="Rectangle 3"/>
          <p:cNvSpPr>
            <a:spLocks noChangeArrowheads="1"/>
          </p:cNvSpPr>
          <p:nvPr userDrawn="1"/>
        </p:nvSpPr>
        <p:spPr bwMode="auto">
          <a:xfrm>
            <a:off x="0" y="795338"/>
            <a:ext cx="9144000" cy="71437"/>
          </a:xfrm>
          <a:prstGeom prst="rect">
            <a:avLst/>
          </a:prstGeom>
          <a:solidFill>
            <a:srgbClr val="A5DA46"/>
          </a:solidFill>
          <a:ln w="2556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0" name="Nadpis 1"/>
          <p:cNvSpPr>
            <a:spLocks noGrp="1"/>
          </p:cNvSpPr>
          <p:nvPr>
            <p:ph type="title" hasCustomPrompt="1"/>
          </p:nvPr>
        </p:nvSpPr>
        <p:spPr>
          <a:xfrm>
            <a:off x="395536" y="188640"/>
            <a:ext cx="6696744" cy="543526"/>
          </a:xfrm>
          <a:prstGeom prst="rect">
            <a:avLst/>
          </a:prstGeom>
        </p:spPr>
        <p:txBody>
          <a:bodyPr/>
          <a:lstStyle>
            <a:lvl1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800">
                <a:latin typeface="Cambria" panose="02040503050406030204" pitchFamily="18" charset="0"/>
              </a:defRPr>
            </a:lvl1pPr>
          </a:lstStyle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cs-CZ" sz="2600" dirty="0" err="1" smtClean="0">
                <a:solidFill>
                  <a:srgbClr val="000000"/>
                </a:solidFill>
                <a:latin typeface="Cambria" pitchFamily="18" charset="0"/>
              </a:rPr>
              <a:t>Name</a:t>
            </a:r>
            <a:r>
              <a:rPr lang="cs-CZ" sz="2600" dirty="0" smtClean="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cs-CZ" sz="2600" dirty="0" err="1" smtClean="0">
                <a:solidFill>
                  <a:srgbClr val="000000"/>
                </a:solidFill>
                <a:latin typeface="Cambria" pitchFamily="18" charset="0"/>
              </a:rPr>
              <a:t>of</a:t>
            </a:r>
            <a:r>
              <a:rPr lang="cs-CZ" sz="2600" dirty="0" smtClean="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cs-CZ" sz="2600" dirty="0" err="1" smtClean="0">
                <a:solidFill>
                  <a:srgbClr val="000000"/>
                </a:solidFill>
                <a:latin typeface="Cambria" pitchFamily="18" charset="0"/>
              </a:rPr>
              <a:t>presentation</a:t>
            </a:r>
            <a:r>
              <a:rPr lang="cs-CZ" sz="2600" dirty="0" smtClean="0">
                <a:solidFill>
                  <a:srgbClr val="000000"/>
                </a:solidFill>
                <a:latin typeface="Cambria" pitchFamily="18" charset="0"/>
              </a:rPr>
              <a:t>  |  </a:t>
            </a:r>
            <a:r>
              <a:rPr lang="cs-CZ" sz="2600" dirty="0" err="1" smtClean="0">
                <a:solidFill>
                  <a:srgbClr val="000000"/>
                </a:solidFill>
                <a:latin typeface="Cambria" pitchFamily="18" charset="0"/>
              </a:rPr>
              <a:t>Name</a:t>
            </a:r>
            <a:r>
              <a:rPr lang="cs-CZ" sz="2600" dirty="0" smtClean="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cs-CZ" sz="2600" dirty="0" err="1" smtClean="0">
                <a:solidFill>
                  <a:srgbClr val="000000"/>
                </a:solidFill>
                <a:latin typeface="Cambria" pitchFamily="18" charset="0"/>
              </a:rPr>
              <a:t>of</a:t>
            </a:r>
            <a:r>
              <a:rPr lang="cs-CZ" sz="2600" dirty="0" smtClean="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cs-CZ" sz="2600" dirty="0" err="1" smtClean="0">
                <a:solidFill>
                  <a:srgbClr val="000000"/>
                </a:solidFill>
                <a:latin typeface="Cambria" pitchFamily="18" charset="0"/>
              </a:rPr>
              <a:t>speaker</a:t>
            </a:r>
            <a:endParaRPr lang="cs-CZ" sz="2600" dirty="0">
              <a:solidFill>
                <a:srgbClr val="000000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206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 userDrawn="1"/>
        </p:nvSpPr>
        <p:spPr bwMode="auto">
          <a:xfrm>
            <a:off x="0" y="795338"/>
            <a:ext cx="9144000" cy="71437"/>
          </a:xfrm>
          <a:prstGeom prst="rect">
            <a:avLst/>
          </a:prstGeom>
          <a:solidFill>
            <a:srgbClr val="A5DA46"/>
          </a:solidFill>
          <a:ln w="2556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8850" y="104775"/>
            <a:ext cx="1612900" cy="587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8" name="Rectangle 3"/>
          <p:cNvSpPr>
            <a:spLocks noChangeArrowheads="1"/>
          </p:cNvSpPr>
          <p:nvPr userDrawn="1"/>
        </p:nvSpPr>
        <p:spPr bwMode="auto">
          <a:xfrm>
            <a:off x="0" y="795338"/>
            <a:ext cx="9144000" cy="71437"/>
          </a:xfrm>
          <a:prstGeom prst="rect">
            <a:avLst/>
          </a:prstGeom>
          <a:solidFill>
            <a:srgbClr val="A5DA46"/>
          </a:solidFill>
          <a:ln w="2556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pic>
        <p:nvPicPr>
          <p:cNvPr id="21" name="Picture 1"/>
          <p:cNvPicPr>
            <a:picLocks noChangeAspect="1" noChangeArrowheads="1"/>
          </p:cNvPicPr>
          <p:nvPr userDrawn="1"/>
        </p:nvPicPr>
        <p:blipFill>
          <a:blip r:embed="rId3" cstate="print"/>
          <a:srcRect b="23174"/>
          <a:stretch>
            <a:fillRect/>
          </a:stretch>
        </p:blipFill>
        <p:spPr bwMode="auto">
          <a:xfrm>
            <a:off x="0" y="3357563"/>
            <a:ext cx="9144000" cy="3500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2" name="Obrázek 1"/>
          <p:cNvPicPr>
            <a:picLocks noChangeAspect="1"/>
          </p:cNvPicPr>
          <p:nvPr userDrawn="1"/>
        </p:nvPicPr>
        <p:blipFill>
          <a:blip r:embed="rId4" cstate="print"/>
          <a:srcRect t="86392" b="5635"/>
          <a:stretch>
            <a:fillRect/>
          </a:stretch>
        </p:blipFill>
        <p:spPr bwMode="auto">
          <a:xfrm>
            <a:off x="-612775" y="5735638"/>
            <a:ext cx="10199688" cy="112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467544" y="980728"/>
            <a:ext cx="8228013" cy="2376263"/>
          </a:xfrm>
          <a:prstGeom prst="rect">
            <a:avLst/>
          </a:prstGeom>
        </p:spPr>
        <p:txBody>
          <a:bodyPr/>
          <a:lstStyle>
            <a:lvl1pPr marL="0" indent="0" hangingPunct="1">
              <a:lnSpc>
                <a:spcPct val="100000"/>
              </a:lnSpc>
              <a:spcAft>
                <a:spcPts val="1200"/>
              </a:spcAft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3200">
                <a:latin typeface="Cambria" panose="02040503050406030204" pitchFamily="18" charset="0"/>
              </a:defRPr>
            </a:lvl1pPr>
            <a:lvl2pPr>
              <a:defRPr sz="3000">
                <a:latin typeface="Cambria" panose="02040503050406030204" pitchFamily="18" charset="0"/>
              </a:defRPr>
            </a:lvl2pPr>
            <a:lvl3pPr>
              <a:defRPr sz="3000">
                <a:latin typeface="Cambria" panose="02040503050406030204" pitchFamily="18" charset="0"/>
              </a:defRPr>
            </a:lvl3pPr>
            <a:lvl4pPr>
              <a:defRPr sz="3000">
                <a:latin typeface="Cambria" panose="02040503050406030204" pitchFamily="18" charset="0"/>
              </a:defRPr>
            </a:lvl4pPr>
            <a:lvl5pPr>
              <a:defRPr sz="3000">
                <a:latin typeface="Cambria" panose="02040503050406030204" pitchFamily="18" charset="0"/>
              </a:defRPr>
            </a:lvl5pPr>
          </a:lstStyle>
          <a:p>
            <a:pPr hangingPunct="1">
              <a:lnSpc>
                <a:spcPct val="100000"/>
              </a:lnSpc>
              <a:spcAft>
                <a:spcPts val="120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cs-CZ" sz="3000" b="1" dirty="0" smtClean="0">
                <a:solidFill>
                  <a:srgbClr val="000000"/>
                </a:solidFill>
                <a:latin typeface="Cambria" pitchFamily="18" charset="0"/>
              </a:rPr>
              <a:t>TITLE:</a:t>
            </a:r>
          </a:p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cs-CZ" sz="2400" dirty="0" err="1" smtClean="0">
                <a:solidFill>
                  <a:srgbClr val="000000"/>
                </a:solidFill>
                <a:latin typeface="Cambria" pitchFamily="18" charset="0"/>
              </a:rPr>
              <a:t>xxx</a:t>
            </a:r>
            <a:r>
              <a:rPr lang="cs-CZ" sz="2400" dirty="0" smtClean="0">
                <a:solidFill>
                  <a:srgbClr val="000000"/>
                </a:solidFill>
                <a:latin typeface="Cambria" pitchFamily="18" charset="0"/>
              </a:rPr>
              <a:t>	</a:t>
            </a:r>
            <a:r>
              <a:rPr lang="cs-CZ" sz="2400" dirty="0" err="1" smtClean="0">
                <a:solidFill>
                  <a:srgbClr val="000000"/>
                </a:solidFill>
                <a:latin typeface="Cambria" pitchFamily="18" charset="0"/>
              </a:rPr>
              <a:t>xxx</a:t>
            </a:r>
            <a:endParaRPr lang="cs-CZ" sz="2400" dirty="0" smtClean="0">
              <a:solidFill>
                <a:srgbClr val="000000"/>
              </a:solidFill>
              <a:latin typeface="Cambria" pitchFamily="18" charset="0"/>
            </a:endParaRPr>
          </a:p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cs-CZ" sz="2400" dirty="0" err="1" smtClean="0">
                <a:solidFill>
                  <a:srgbClr val="000000"/>
                </a:solidFill>
                <a:latin typeface="Cambria" pitchFamily="18" charset="0"/>
              </a:rPr>
              <a:t>xxx</a:t>
            </a:r>
            <a:r>
              <a:rPr lang="cs-CZ" sz="2400" dirty="0" smtClean="0">
                <a:solidFill>
                  <a:srgbClr val="000000"/>
                </a:solidFill>
                <a:latin typeface="Cambria" pitchFamily="18" charset="0"/>
              </a:rPr>
              <a:t>	</a:t>
            </a:r>
            <a:r>
              <a:rPr lang="cs-CZ" sz="2400" dirty="0" err="1" smtClean="0">
                <a:solidFill>
                  <a:srgbClr val="000000"/>
                </a:solidFill>
                <a:latin typeface="Cambria" pitchFamily="18" charset="0"/>
              </a:rPr>
              <a:t>xxx</a:t>
            </a:r>
            <a:endParaRPr lang="cs-CZ" sz="2400" dirty="0" smtClean="0">
              <a:solidFill>
                <a:srgbClr val="000000"/>
              </a:solidFill>
              <a:latin typeface="Cambria" pitchFamily="18" charset="0"/>
            </a:endParaRPr>
          </a:p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cs-CZ" sz="2400" dirty="0" err="1" smtClean="0">
                <a:solidFill>
                  <a:srgbClr val="000000"/>
                </a:solidFill>
                <a:latin typeface="Cambria" pitchFamily="18" charset="0"/>
              </a:rPr>
              <a:t>xxx</a:t>
            </a:r>
            <a:r>
              <a:rPr lang="cs-CZ" sz="2400" dirty="0" smtClean="0">
                <a:solidFill>
                  <a:srgbClr val="000000"/>
                </a:solidFill>
                <a:latin typeface="Cambria" pitchFamily="18" charset="0"/>
              </a:rPr>
              <a:t>	</a:t>
            </a:r>
            <a:r>
              <a:rPr lang="cs-CZ" sz="2400" dirty="0" err="1" smtClean="0">
                <a:solidFill>
                  <a:srgbClr val="000000"/>
                </a:solidFill>
                <a:latin typeface="Cambria" pitchFamily="18" charset="0"/>
              </a:rPr>
              <a:t>xxx</a:t>
            </a:r>
            <a:endParaRPr lang="cs-CZ" sz="2400" dirty="0" smtClean="0">
              <a:solidFill>
                <a:srgbClr val="000000"/>
              </a:solidFill>
              <a:latin typeface="Cambria" pitchFamily="18" charset="0"/>
            </a:endParaRPr>
          </a:p>
          <a:p>
            <a:pPr lvl="0"/>
            <a:endParaRPr lang="cs-CZ" dirty="0"/>
          </a:p>
        </p:txBody>
      </p:sp>
      <p:sp>
        <p:nvSpPr>
          <p:cNvPr id="24" name="Nadpis 1"/>
          <p:cNvSpPr>
            <a:spLocks noGrp="1"/>
          </p:cNvSpPr>
          <p:nvPr>
            <p:ph type="title" hasCustomPrompt="1"/>
          </p:nvPr>
        </p:nvSpPr>
        <p:spPr>
          <a:xfrm>
            <a:off x="395536" y="188640"/>
            <a:ext cx="6696744" cy="543526"/>
          </a:xfrm>
          <a:prstGeom prst="rect">
            <a:avLst/>
          </a:prstGeom>
        </p:spPr>
        <p:txBody>
          <a:bodyPr/>
          <a:lstStyle>
            <a:lvl1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800">
                <a:latin typeface="Cambria" panose="02040503050406030204" pitchFamily="18" charset="0"/>
              </a:defRPr>
            </a:lvl1pPr>
          </a:lstStyle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cs-CZ" sz="2600" dirty="0" err="1" smtClean="0">
                <a:solidFill>
                  <a:srgbClr val="000000"/>
                </a:solidFill>
                <a:latin typeface="Cambria" pitchFamily="18" charset="0"/>
              </a:rPr>
              <a:t>Name</a:t>
            </a:r>
            <a:r>
              <a:rPr lang="cs-CZ" sz="2600" dirty="0" smtClean="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cs-CZ" sz="2600" dirty="0" err="1" smtClean="0">
                <a:solidFill>
                  <a:srgbClr val="000000"/>
                </a:solidFill>
                <a:latin typeface="Cambria" pitchFamily="18" charset="0"/>
              </a:rPr>
              <a:t>of</a:t>
            </a:r>
            <a:r>
              <a:rPr lang="cs-CZ" sz="2600" dirty="0" smtClean="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cs-CZ" sz="2600" dirty="0" err="1" smtClean="0">
                <a:solidFill>
                  <a:srgbClr val="000000"/>
                </a:solidFill>
                <a:latin typeface="Cambria" pitchFamily="18" charset="0"/>
              </a:rPr>
              <a:t>presentation</a:t>
            </a:r>
            <a:r>
              <a:rPr lang="cs-CZ" sz="2600" dirty="0" smtClean="0">
                <a:solidFill>
                  <a:srgbClr val="000000"/>
                </a:solidFill>
                <a:latin typeface="Cambria" pitchFamily="18" charset="0"/>
              </a:rPr>
              <a:t>  |  </a:t>
            </a:r>
            <a:r>
              <a:rPr lang="cs-CZ" sz="2600" dirty="0" err="1" smtClean="0">
                <a:solidFill>
                  <a:srgbClr val="000000"/>
                </a:solidFill>
                <a:latin typeface="Cambria" pitchFamily="18" charset="0"/>
              </a:rPr>
              <a:t>Name</a:t>
            </a:r>
            <a:r>
              <a:rPr lang="cs-CZ" sz="2600" dirty="0" smtClean="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cs-CZ" sz="2600" dirty="0" err="1" smtClean="0">
                <a:solidFill>
                  <a:srgbClr val="000000"/>
                </a:solidFill>
                <a:latin typeface="Cambria" pitchFamily="18" charset="0"/>
              </a:rPr>
              <a:t>of</a:t>
            </a:r>
            <a:r>
              <a:rPr lang="cs-CZ" sz="2600" dirty="0" smtClean="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cs-CZ" sz="2600" dirty="0" err="1" smtClean="0">
                <a:solidFill>
                  <a:srgbClr val="000000"/>
                </a:solidFill>
                <a:latin typeface="Cambria" pitchFamily="18" charset="0"/>
              </a:rPr>
              <a:t>speaker</a:t>
            </a:r>
            <a:endParaRPr lang="cs-CZ" sz="2600" dirty="0">
              <a:solidFill>
                <a:srgbClr val="000000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543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 hasCustomPrompt="1"/>
          </p:nvPr>
        </p:nvSpPr>
        <p:spPr>
          <a:xfrm>
            <a:off x="457200" y="1124744"/>
            <a:ext cx="4038600" cy="5001419"/>
          </a:xfrm>
          <a:prstGeom prst="rect">
            <a:avLst/>
          </a:prstGeom>
        </p:spPr>
        <p:txBody>
          <a:bodyPr/>
          <a:lstStyle>
            <a:lvl1pPr>
              <a:defRPr sz="28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 err="1" smtClean="0"/>
              <a:t>Click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edit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text.</a:t>
            </a:r>
          </a:p>
          <a:p>
            <a:pPr lvl="1"/>
            <a:r>
              <a:rPr lang="cs-CZ" dirty="0" smtClean="0"/>
              <a:t>2nd </a:t>
            </a:r>
            <a:r>
              <a:rPr lang="cs-CZ" dirty="0" err="1" smtClean="0"/>
              <a:t>level</a:t>
            </a:r>
            <a:endParaRPr lang="cs-CZ" dirty="0" smtClean="0"/>
          </a:p>
          <a:p>
            <a:pPr lvl="2"/>
            <a:r>
              <a:rPr lang="cs-CZ" dirty="0" smtClean="0"/>
              <a:t>3th </a:t>
            </a:r>
            <a:r>
              <a:rPr lang="cs-CZ" dirty="0" err="1" smtClean="0"/>
              <a:t>level</a:t>
            </a:r>
            <a:endParaRPr lang="cs-CZ" dirty="0" smtClean="0"/>
          </a:p>
          <a:p>
            <a:pPr lvl="3"/>
            <a:r>
              <a:rPr lang="cs-CZ" dirty="0" smtClean="0"/>
              <a:t>4th </a:t>
            </a:r>
            <a:r>
              <a:rPr lang="cs-CZ" dirty="0" err="1" smtClean="0"/>
              <a:t>level</a:t>
            </a:r>
            <a:endParaRPr lang="cs-CZ" dirty="0" smtClean="0"/>
          </a:p>
          <a:p>
            <a:pPr lvl="4"/>
            <a:r>
              <a:rPr lang="cs-CZ" dirty="0" smtClean="0"/>
              <a:t>5th </a:t>
            </a:r>
            <a:r>
              <a:rPr lang="cs-CZ" dirty="0" err="1" smtClean="0"/>
              <a:t>level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 hasCustomPrompt="1"/>
          </p:nvPr>
        </p:nvSpPr>
        <p:spPr>
          <a:xfrm>
            <a:off x="4648200" y="1124744"/>
            <a:ext cx="4038600" cy="500141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 err="1" smtClean="0"/>
              <a:t>Click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edit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text.</a:t>
            </a:r>
          </a:p>
          <a:p>
            <a:pPr lvl="1"/>
            <a:r>
              <a:rPr lang="cs-CZ" dirty="0" smtClean="0"/>
              <a:t>2nd </a:t>
            </a:r>
            <a:r>
              <a:rPr lang="cs-CZ" dirty="0" err="1" smtClean="0"/>
              <a:t>level</a:t>
            </a:r>
            <a:endParaRPr lang="cs-CZ" dirty="0" smtClean="0"/>
          </a:p>
          <a:p>
            <a:pPr lvl="2"/>
            <a:r>
              <a:rPr lang="cs-CZ" dirty="0" smtClean="0"/>
              <a:t>3th </a:t>
            </a:r>
            <a:r>
              <a:rPr lang="cs-CZ" dirty="0" err="1" smtClean="0"/>
              <a:t>level</a:t>
            </a:r>
            <a:endParaRPr lang="cs-CZ" dirty="0" smtClean="0"/>
          </a:p>
          <a:p>
            <a:pPr lvl="3"/>
            <a:r>
              <a:rPr lang="cs-CZ" dirty="0" smtClean="0"/>
              <a:t>4th </a:t>
            </a:r>
            <a:r>
              <a:rPr lang="cs-CZ" dirty="0" err="1" smtClean="0"/>
              <a:t>level</a:t>
            </a:r>
            <a:endParaRPr lang="cs-CZ" dirty="0" smtClean="0"/>
          </a:p>
          <a:p>
            <a:pPr lvl="4"/>
            <a:r>
              <a:rPr lang="cs-CZ" dirty="0" smtClean="0"/>
              <a:t>5th </a:t>
            </a:r>
            <a:r>
              <a:rPr lang="cs-CZ" dirty="0" err="1" smtClean="0"/>
              <a:t>level</a:t>
            </a:r>
            <a:endParaRPr lang="cs-CZ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104775"/>
            <a:ext cx="1612900" cy="587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" name="Rectangle 3"/>
          <p:cNvSpPr>
            <a:spLocks noChangeArrowheads="1"/>
          </p:cNvSpPr>
          <p:nvPr userDrawn="1"/>
        </p:nvSpPr>
        <p:spPr bwMode="auto">
          <a:xfrm>
            <a:off x="0" y="795338"/>
            <a:ext cx="9144000" cy="71437"/>
          </a:xfrm>
          <a:prstGeom prst="rect">
            <a:avLst/>
          </a:prstGeom>
          <a:solidFill>
            <a:srgbClr val="A5DA46"/>
          </a:solidFill>
          <a:ln w="2556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8" name="Nadpis 1"/>
          <p:cNvSpPr>
            <a:spLocks noGrp="1"/>
          </p:cNvSpPr>
          <p:nvPr>
            <p:ph type="title" hasCustomPrompt="1"/>
          </p:nvPr>
        </p:nvSpPr>
        <p:spPr>
          <a:xfrm>
            <a:off x="395536" y="188640"/>
            <a:ext cx="6696744" cy="543526"/>
          </a:xfrm>
          <a:prstGeom prst="rect">
            <a:avLst/>
          </a:prstGeom>
        </p:spPr>
        <p:txBody>
          <a:bodyPr/>
          <a:lstStyle>
            <a:lvl1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800">
                <a:latin typeface="Cambria" panose="02040503050406030204" pitchFamily="18" charset="0"/>
              </a:defRPr>
            </a:lvl1pPr>
          </a:lstStyle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cs-CZ" sz="2600" dirty="0" err="1" smtClean="0">
                <a:solidFill>
                  <a:srgbClr val="000000"/>
                </a:solidFill>
                <a:latin typeface="Cambria" pitchFamily="18" charset="0"/>
              </a:rPr>
              <a:t>Name</a:t>
            </a:r>
            <a:r>
              <a:rPr lang="cs-CZ" sz="2600" dirty="0" smtClean="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cs-CZ" sz="2600" dirty="0" err="1" smtClean="0">
                <a:solidFill>
                  <a:srgbClr val="000000"/>
                </a:solidFill>
                <a:latin typeface="Cambria" pitchFamily="18" charset="0"/>
              </a:rPr>
              <a:t>of</a:t>
            </a:r>
            <a:r>
              <a:rPr lang="cs-CZ" sz="2600" dirty="0" smtClean="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cs-CZ" sz="2600" dirty="0" err="1" smtClean="0">
                <a:solidFill>
                  <a:srgbClr val="000000"/>
                </a:solidFill>
                <a:latin typeface="Cambria" pitchFamily="18" charset="0"/>
              </a:rPr>
              <a:t>presentation</a:t>
            </a:r>
            <a:r>
              <a:rPr lang="cs-CZ" sz="2600" dirty="0" smtClean="0">
                <a:solidFill>
                  <a:srgbClr val="000000"/>
                </a:solidFill>
                <a:latin typeface="Cambria" pitchFamily="18" charset="0"/>
              </a:rPr>
              <a:t>  |  </a:t>
            </a:r>
            <a:r>
              <a:rPr lang="cs-CZ" sz="2600" dirty="0" err="1" smtClean="0">
                <a:solidFill>
                  <a:srgbClr val="000000"/>
                </a:solidFill>
                <a:latin typeface="Cambria" pitchFamily="18" charset="0"/>
              </a:rPr>
              <a:t>Name</a:t>
            </a:r>
            <a:r>
              <a:rPr lang="cs-CZ" sz="2600" dirty="0" smtClean="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cs-CZ" sz="2600" dirty="0" err="1" smtClean="0">
                <a:solidFill>
                  <a:srgbClr val="000000"/>
                </a:solidFill>
                <a:latin typeface="Cambria" pitchFamily="18" charset="0"/>
              </a:rPr>
              <a:t>of</a:t>
            </a:r>
            <a:r>
              <a:rPr lang="cs-CZ" sz="2600" dirty="0" smtClean="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cs-CZ" sz="2600" dirty="0" err="1" smtClean="0">
                <a:solidFill>
                  <a:srgbClr val="000000"/>
                </a:solidFill>
                <a:latin typeface="Cambria" pitchFamily="18" charset="0"/>
              </a:rPr>
              <a:t>speaker</a:t>
            </a:r>
            <a:endParaRPr lang="cs-CZ" sz="2600" dirty="0">
              <a:solidFill>
                <a:srgbClr val="000000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444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 hasCustomPrompt="1"/>
          </p:nvPr>
        </p:nvSpPr>
        <p:spPr>
          <a:xfrm>
            <a:off x="457200" y="1052737"/>
            <a:ext cx="4040188" cy="86409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 err="1" smtClean="0"/>
              <a:t>Click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edit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text.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 err="1" smtClean="0"/>
              <a:t>Click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edit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text.</a:t>
            </a:r>
          </a:p>
          <a:p>
            <a:pPr lvl="1"/>
            <a:r>
              <a:rPr lang="cs-CZ" dirty="0" smtClean="0"/>
              <a:t>2nd </a:t>
            </a:r>
            <a:r>
              <a:rPr lang="cs-CZ" dirty="0" err="1" smtClean="0"/>
              <a:t>level</a:t>
            </a:r>
            <a:endParaRPr lang="cs-CZ" dirty="0" smtClean="0"/>
          </a:p>
          <a:p>
            <a:pPr lvl="2"/>
            <a:r>
              <a:rPr lang="cs-CZ" dirty="0" smtClean="0"/>
              <a:t>3th </a:t>
            </a:r>
            <a:r>
              <a:rPr lang="cs-CZ" dirty="0" err="1" smtClean="0"/>
              <a:t>level</a:t>
            </a:r>
            <a:endParaRPr lang="cs-CZ" dirty="0" smtClean="0"/>
          </a:p>
          <a:p>
            <a:pPr lvl="3"/>
            <a:r>
              <a:rPr lang="cs-CZ" dirty="0" smtClean="0"/>
              <a:t>4th </a:t>
            </a:r>
            <a:r>
              <a:rPr lang="cs-CZ" dirty="0" err="1" smtClean="0"/>
              <a:t>level</a:t>
            </a:r>
            <a:endParaRPr lang="cs-CZ" dirty="0" smtClean="0"/>
          </a:p>
          <a:p>
            <a:pPr lvl="4"/>
            <a:r>
              <a:rPr lang="cs-CZ" dirty="0" smtClean="0"/>
              <a:t>5th </a:t>
            </a:r>
            <a:r>
              <a:rPr lang="cs-CZ" dirty="0" err="1" smtClean="0"/>
              <a:t>level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052737"/>
            <a:ext cx="4041775" cy="864096"/>
          </a:xfrm>
          <a:prstGeom prst="rect">
            <a:avLst/>
          </a:prstGeo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cs-CZ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cs-CZ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 err="1" smtClean="0"/>
              <a:t>Click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edit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text.</a:t>
            </a:r>
          </a:p>
          <a:p>
            <a:pPr lvl="0"/>
            <a:endParaRPr lang="cs-CZ" dirty="0" smtClean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 err="1" smtClean="0"/>
              <a:t>Click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edit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text.</a:t>
            </a:r>
          </a:p>
          <a:p>
            <a:pPr lvl="1"/>
            <a:r>
              <a:rPr lang="cs-CZ" dirty="0" smtClean="0"/>
              <a:t>2nd </a:t>
            </a:r>
            <a:r>
              <a:rPr lang="cs-CZ" dirty="0" err="1" smtClean="0"/>
              <a:t>level</a:t>
            </a:r>
            <a:endParaRPr lang="cs-CZ" dirty="0" smtClean="0"/>
          </a:p>
          <a:p>
            <a:pPr lvl="2"/>
            <a:r>
              <a:rPr lang="cs-CZ" dirty="0" smtClean="0"/>
              <a:t>3th </a:t>
            </a:r>
            <a:r>
              <a:rPr lang="cs-CZ" dirty="0" err="1" smtClean="0"/>
              <a:t>level</a:t>
            </a:r>
            <a:endParaRPr lang="cs-CZ" dirty="0" smtClean="0"/>
          </a:p>
          <a:p>
            <a:pPr lvl="3"/>
            <a:r>
              <a:rPr lang="cs-CZ" dirty="0" smtClean="0"/>
              <a:t>4th </a:t>
            </a:r>
            <a:r>
              <a:rPr lang="cs-CZ" dirty="0" err="1" smtClean="0"/>
              <a:t>level</a:t>
            </a:r>
            <a:endParaRPr lang="cs-CZ" dirty="0" smtClean="0"/>
          </a:p>
          <a:p>
            <a:pPr lvl="4"/>
            <a:r>
              <a:rPr lang="cs-CZ" dirty="0" smtClean="0"/>
              <a:t>5th </a:t>
            </a:r>
            <a:r>
              <a:rPr lang="cs-CZ" dirty="0" err="1" smtClean="0"/>
              <a:t>level</a:t>
            </a:r>
            <a:endParaRPr lang="cs-CZ" dirty="0"/>
          </a:p>
        </p:txBody>
      </p:sp>
      <p:sp>
        <p:nvSpPr>
          <p:cNvPr id="10" name="Nadpis 1"/>
          <p:cNvSpPr>
            <a:spLocks noGrp="1"/>
          </p:cNvSpPr>
          <p:nvPr>
            <p:ph type="title" hasCustomPrompt="1"/>
          </p:nvPr>
        </p:nvSpPr>
        <p:spPr>
          <a:xfrm>
            <a:off x="467544" y="148624"/>
            <a:ext cx="6048672" cy="543526"/>
          </a:xfrm>
          <a:prstGeom prst="rect">
            <a:avLst/>
          </a:prstGeom>
        </p:spPr>
        <p:txBody>
          <a:bodyPr/>
          <a:lstStyle>
            <a:lvl1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latin typeface="Cambria" panose="02040503050406030204" pitchFamily="18" charset="0"/>
              </a:defRPr>
            </a:lvl1pPr>
          </a:lstStyle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cs-CZ" sz="2600" dirty="0" err="1" smtClean="0">
                <a:solidFill>
                  <a:srgbClr val="000000"/>
                </a:solidFill>
                <a:latin typeface="Cambria" pitchFamily="18" charset="0"/>
              </a:rPr>
              <a:t>Name</a:t>
            </a:r>
            <a:r>
              <a:rPr lang="cs-CZ" sz="2600" dirty="0" smtClean="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cs-CZ" sz="2600" dirty="0" err="1" smtClean="0">
                <a:solidFill>
                  <a:srgbClr val="000000"/>
                </a:solidFill>
                <a:latin typeface="Cambria" pitchFamily="18" charset="0"/>
              </a:rPr>
              <a:t>of</a:t>
            </a:r>
            <a:r>
              <a:rPr lang="cs-CZ" sz="2600" dirty="0" smtClean="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cs-CZ" sz="2600" dirty="0" err="1" smtClean="0">
                <a:solidFill>
                  <a:srgbClr val="000000"/>
                </a:solidFill>
                <a:latin typeface="Cambria" pitchFamily="18" charset="0"/>
              </a:rPr>
              <a:t>presentation</a:t>
            </a:r>
            <a:r>
              <a:rPr lang="cs-CZ" sz="2600" dirty="0" smtClean="0">
                <a:solidFill>
                  <a:srgbClr val="000000"/>
                </a:solidFill>
                <a:latin typeface="Cambria" pitchFamily="18" charset="0"/>
              </a:rPr>
              <a:t>  |  </a:t>
            </a:r>
            <a:r>
              <a:rPr lang="cs-CZ" sz="2600" dirty="0" err="1" smtClean="0">
                <a:solidFill>
                  <a:srgbClr val="000000"/>
                </a:solidFill>
                <a:latin typeface="Cambria" pitchFamily="18" charset="0"/>
              </a:rPr>
              <a:t>Name</a:t>
            </a:r>
            <a:r>
              <a:rPr lang="cs-CZ" sz="2600" dirty="0" smtClean="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cs-CZ" sz="2600" dirty="0" err="1" smtClean="0">
                <a:solidFill>
                  <a:srgbClr val="000000"/>
                </a:solidFill>
                <a:latin typeface="Cambria" pitchFamily="18" charset="0"/>
              </a:rPr>
              <a:t>of</a:t>
            </a:r>
            <a:r>
              <a:rPr lang="cs-CZ" sz="2600" dirty="0" smtClean="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cs-CZ" sz="2600" dirty="0" err="1" smtClean="0">
                <a:solidFill>
                  <a:srgbClr val="000000"/>
                </a:solidFill>
                <a:latin typeface="Cambria" pitchFamily="18" charset="0"/>
              </a:rPr>
              <a:t>speaker</a:t>
            </a:r>
            <a:endParaRPr lang="cs-CZ" sz="2600" dirty="0">
              <a:solidFill>
                <a:srgbClr val="000000"/>
              </a:solidFill>
              <a:latin typeface="Cambria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8850" y="104775"/>
            <a:ext cx="1612900" cy="587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16357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>
            <a:spLocks noGrp="1"/>
          </p:cNvSpPr>
          <p:nvPr>
            <p:ph type="title" hasCustomPrompt="1"/>
          </p:nvPr>
        </p:nvSpPr>
        <p:spPr>
          <a:xfrm>
            <a:off x="467544" y="148624"/>
            <a:ext cx="6048672" cy="543526"/>
          </a:xfrm>
          <a:prstGeom prst="rect">
            <a:avLst/>
          </a:prstGeom>
        </p:spPr>
        <p:txBody>
          <a:bodyPr/>
          <a:lstStyle>
            <a:lvl1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latin typeface="Cambria" panose="02040503050406030204" pitchFamily="18" charset="0"/>
              </a:defRPr>
            </a:lvl1pPr>
          </a:lstStyle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cs-CZ" sz="2600" dirty="0" err="1" smtClean="0">
                <a:solidFill>
                  <a:srgbClr val="000000"/>
                </a:solidFill>
                <a:latin typeface="Cambria" pitchFamily="18" charset="0"/>
              </a:rPr>
              <a:t>Name</a:t>
            </a:r>
            <a:r>
              <a:rPr lang="cs-CZ" sz="2600" dirty="0" smtClean="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cs-CZ" sz="2600" dirty="0" err="1" smtClean="0">
                <a:solidFill>
                  <a:srgbClr val="000000"/>
                </a:solidFill>
                <a:latin typeface="Cambria" pitchFamily="18" charset="0"/>
              </a:rPr>
              <a:t>of</a:t>
            </a:r>
            <a:r>
              <a:rPr lang="cs-CZ" sz="2600" dirty="0" smtClean="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cs-CZ" sz="2600" dirty="0" err="1" smtClean="0">
                <a:solidFill>
                  <a:srgbClr val="000000"/>
                </a:solidFill>
                <a:latin typeface="Cambria" pitchFamily="18" charset="0"/>
              </a:rPr>
              <a:t>presentation</a:t>
            </a:r>
            <a:r>
              <a:rPr lang="cs-CZ" sz="2600" dirty="0" smtClean="0">
                <a:solidFill>
                  <a:srgbClr val="000000"/>
                </a:solidFill>
                <a:latin typeface="Cambria" pitchFamily="18" charset="0"/>
              </a:rPr>
              <a:t>  |  </a:t>
            </a:r>
            <a:r>
              <a:rPr lang="cs-CZ" sz="2600" dirty="0" err="1" smtClean="0">
                <a:solidFill>
                  <a:srgbClr val="000000"/>
                </a:solidFill>
                <a:latin typeface="Cambria" pitchFamily="18" charset="0"/>
              </a:rPr>
              <a:t>Name</a:t>
            </a:r>
            <a:r>
              <a:rPr lang="cs-CZ" sz="2600" dirty="0" smtClean="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cs-CZ" sz="2600" dirty="0" err="1" smtClean="0">
                <a:solidFill>
                  <a:srgbClr val="000000"/>
                </a:solidFill>
                <a:latin typeface="Cambria" pitchFamily="18" charset="0"/>
              </a:rPr>
              <a:t>of</a:t>
            </a:r>
            <a:r>
              <a:rPr lang="cs-CZ" sz="2600" dirty="0" smtClean="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cs-CZ" sz="2600" dirty="0" err="1" smtClean="0">
                <a:solidFill>
                  <a:srgbClr val="000000"/>
                </a:solidFill>
                <a:latin typeface="Cambria" pitchFamily="18" charset="0"/>
              </a:rPr>
              <a:t>speaker</a:t>
            </a:r>
            <a:endParaRPr lang="cs-CZ" sz="2600" dirty="0">
              <a:solidFill>
                <a:srgbClr val="000000"/>
              </a:solidFill>
              <a:latin typeface="Cambria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8850" y="104775"/>
            <a:ext cx="1612900" cy="587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795338"/>
            <a:ext cx="9144000" cy="71437"/>
          </a:xfrm>
          <a:prstGeom prst="rect">
            <a:avLst/>
          </a:prstGeom>
          <a:solidFill>
            <a:srgbClr val="A5DA46"/>
          </a:solidFill>
          <a:ln w="2556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4586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ChangeArrowheads="1"/>
          </p:cNvSpPr>
          <p:nvPr userDrawn="1"/>
        </p:nvSpPr>
        <p:spPr bwMode="auto">
          <a:xfrm>
            <a:off x="0" y="714375"/>
            <a:ext cx="9163050" cy="625475"/>
          </a:xfrm>
          <a:prstGeom prst="rect">
            <a:avLst/>
          </a:prstGeom>
          <a:solidFill>
            <a:srgbClr val="2F2FBB"/>
          </a:solidFill>
          <a:ln w="2556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0" name="Rectangle 5"/>
          <p:cNvSpPr>
            <a:spLocks noChangeArrowheads="1"/>
          </p:cNvSpPr>
          <p:nvPr userDrawn="1"/>
        </p:nvSpPr>
        <p:spPr bwMode="auto">
          <a:xfrm>
            <a:off x="0" y="764704"/>
            <a:ext cx="9163051" cy="600075"/>
          </a:xfrm>
          <a:prstGeom prst="rect">
            <a:avLst/>
          </a:prstGeom>
          <a:blipFill dpi="0" rotWithShape="0">
            <a:blip r:embed="rId2" cstate="print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cs-CZ">
                <a:solidFill>
                  <a:srgbClr val="000000"/>
                </a:solidFill>
                <a:latin typeface="Calibri" pitchFamily="34" charset="0"/>
              </a:rPr>
              <a:t> 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4310063"/>
            <a:ext cx="3616325" cy="1317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467544" y="1700809"/>
            <a:ext cx="8228013" cy="2376263"/>
          </a:xfrm>
          <a:prstGeom prst="rect">
            <a:avLst/>
          </a:prstGeom>
        </p:spPr>
        <p:txBody>
          <a:bodyPr/>
          <a:lstStyle>
            <a:lvl1pPr marL="0" indent="0" hangingPunct="1">
              <a:lnSpc>
                <a:spcPct val="100000"/>
              </a:lnSpc>
              <a:spcAft>
                <a:spcPts val="1200"/>
              </a:spcAft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3200">
                <a:latin typeface="Cambria" panose="02040503050406030204" pitchFamily="18" charset="0"/>
              </a:defRPr>
            </a:lvl1pPr>
            <a:lvl2pPr>
              <a:defRPr sz="3000">
                <a:latin typeface="Cambria" panose="02040503050406030204" pitchFamily="18" charset="0"/>
              </a:defRPr>
            </a:lvl2pPr>
            <a:lvl3pPr>
              <a:defRPr sz="3000">
                <a:latin typeface="Cambria" panose="02040503050406030204" pitchFamily="18" charset="0"/>
              </a:defRPr>
            </a:lvl3pPr>
            <a:lvl4pPr>
              <a:defRPr sz="3000">
                <a:latin typeface="Cambria" panose="02040503050406030204" pitchFamily="18" charset="0"/>
              </a:defRPr>
            </a:lvl4pPr>
            <a:lvl5pPr>
              <a:defRPr sz="3000">
                <a:latin typeface="Cambria" panose="02040503050406030204" pitchFamily="18" charset="0"/>
              </a:defRPr>
            </a:lvl5pPr>
          </a:lstStyle>
          <a:p>
            <a:pPr hangingPunct="1">
              <a:lnSpc>
                <a:spcPct val="100000"/>
              </a:lnSpc>
              <a:spcAft>
                <a:spcPts val="120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cs-CZ" sz="3000" b="1" dirty="0" smtClean="0">
                <a:solidFill>
                  <a:srgbClr val="000000"/>
                </a:solidFill>
                <a:latin typeface="Cambria" pitchFamily="18" charset="0"/>
              </a:rPr>
              <a:t>CONTACT:</a:t>
            </a:r>
          </a:p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cs-CZ" sz="2400" dirty="0" err="1" smtClean="0">
                <a:solidFill>
                  <a:srgbClr val="000000"/>
                </a:solidFill>
                <a:latin typeface="Cambria" pitchFamily="18" charset="0"/>
              </a:rPr>
              <a:t>xxx</a:t>
            </a:r>
            <a:r>
              <a:rPr lang="cs-CZ" sz="2400" dirty="0" smtClean="0">
                <a:solidFill>
                  <a:srgbClr val="000000"/>
                </a:solidFill>
                <a:latin typeface="Cambria" pitchFamily="18" charset="0"/>
              </a:rPr>
              <a:t>	</a:t>
            </a:r>
            <a:r>
              <a:rPr lang="cs-CZ" sz="2400" dirty="0" err="1" smtClean="0">
                <a:solidFill>
                  <a:srgbClr val="000000"/>
                </a:solidFill>
                <a:latin typeface="Cambria" pitchFamily="18" charset="0"/>
              </a:rPr>
              <a:t>xxx</a:t>
            </a:r>
            <a:endParaRPr lang="cs-CZ" sz="2400" dirty="0" smtClean="0">
              <a:solidFill>
                <a:srgbClr val="000000"/>
              </a:solidFill>
              <a:latin typeface="Cambria" pitchFamily="18" charset="0"/>
            </a:endParaRPr>
          </a:p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cs-CZ" sz="2400" dirty="0" err="1" smtClean="0">
                <a:solidFill>
                  <a:srgbClr val="000000"/>
                </a:solidFill>
                <a:latin typeface="Cambria" pitchFamily="18" charset="0"/>
              </a:rPr>
              <a:t>xxx</a:t>
            </a:r>
            <a:r>
              <a:rPr lang="cs-CZ" sz="2400" dirty="0" smtClean="0">
                <a:solidFill>
                  <a:srgbClr val="000000"/>
                </a:solidFill>
                <a:latin typeface="Cambria" pitchFamily="18" charset="0"/>
              </a:rPr>
              <a:t>	</a:t>
            </a:r>
            <a:r>
              <a:rPr lang="cs-CZ" sz="2400" dirty="0" err="1" smtClean="0">
                <a:solidFill>
                  <a:srgbClr val="000000"/>
                </a:solidFill>
                <a:latin typeface="Cambria" pitchFamily="18" charset="0"/>
              </a:rPr>
              <a:t>xxx</a:t>
            </a:r>
            <a:endParaRPr lang="cs-CZ" sz="2400" dirty="0" smtClean="0">
              <a:solidFill>
                <a:srgbClr val="000000"/>
              </a:solidFill>
              <a:latin typeface="Cambria" pitchFamily="18" charset="0"/>
            </a:endParaRPr>
          </a:p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cs-CZ" sz="2400" dirty="0" err="1" smtClean="0">
                <a:solidFill>
                  <a:srgbClr val="000000"/>
                </a:solidFill>
                <a:latin typeface="Cambria" pitchFamily="18" charset="0"/>
              </a:rPr>
              <a:t>xxx</a:t>
            </a:r>
            <a:r>
              <a:rPr lang="cs-CZ" sz="2400" dirty="0" smtClean="0">
                <a:solidFill>
                  <a:srgbClr val="000000"/>
                </a:solidFill>
                <a:latin typeface="Cambria" pitchFamily="18" charset="0"/>
              </a:rPr>
              <a:t>	</a:t>
            </a:r>
            <a:r>
              <a:rPr lang="cs-CZ" sz="2400" dirty="0" err="1" smtClean="0">
                <a:solidFill>
                  <a:srgbClr val="000000"/>
                </a:solidFill>
                <a:latin typeface="Cambria" pitchFamily="18" charset="0"/>
              </a:rPr>
              <a:t>xxx</a:t>
            </a:r>
            <a:endParaRPr lang="cs-CZ" sz="2400" dirty="0" smtClean="0">
              <a:solidFill>
                <a:srgbClr val="000000"/>
              </a:solidFill>
              <a:latin typeface="Cambria" pitchFamily="18" charset="0"/>
            </a:endParaRPr>
          </a:p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59850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 baseline="0"/>
            </a:lvl1pPr>
          </a:lstStyle>
          <a:p>
            <a:r>
              <a:rPr lang="cs-CZ" dirty="0" smtClean="0"/>
              <a:t>Edit </a:t>
            </a:r>
            <a:r>
              <a:rPr lang="cs-CZ" dirty="0" err="1" smtClean="0"/>
              <a:t>the</a:t>
            </a:r>
            <a:r>
              <a:rPr lang="cs-CZ" dirty="0" smtClean="0"/>
              <a:t> text.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dirty="0" err="1" smtClean="0"/>
              <a:t>Click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edit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text.</a:t>
            </a:r>
          </a:p>
          <a:p>
            <a:pPr lvl="1"/>
            <a:r>
              <a:rPr lang="cs-CZ" dirty="0" smtClean="0"/>
              <a:t>2nd </a:t>
            </a:r>
            <a:r>
              <a:rPr lang="cs-CZ" dirty="0" err="1" smtClean="0"/>
              <a:t>level</a:t>
            </a:r>
            <a:endParaRPr lang="cs-CZ" dirty="0" smtClean="0"/>
          </a:p>
          <a:p>
            <a:pPr lvl="2"/>
            <a:r>
              <a:rPr lang="cs-CZ" dirty="0" smtClean="0"/>
              <a:t>3th </a:t>
            </a:r>
            <a:r>
              <a:rPr lang="cs-CZ" dirty="0" err="1" smtClean="0"/>
              <a:t>level</a:t>
            </a:r>
            <a:endParaRPr lang="cs-CZ" dirty="0" smtClean="0"/>
          </a:p>
          <a:p>
            <a:pPr lvl="3"/>
            <a:r>
              <a:rPr lang="cs-CZ" dirty="0" smtClean="0"/>
              <a:t>4th </a:t>
            </a:r>
            <a:r>
              <a:rPr lang="cs-CZ" dirty="0" err="1" smtClean="0"/>
              <a:t>level</a:t>
            </a:r>
            <a:endParaRPr lang="cs-CZ" dirty="0" smtClean="0"/>
          </a:p>
          <a:p>
            <a:pPr lvl="4"/>
            <a:r>
              <a:rPr lang="cs-CZ" dirty="0" smtClean="0"/>
              <a:t>5th </a:t>
            </a:r>
            <a:r>
              <a:rPr lang="cs-CZ" dirty="0" err="1" smtClean="0"/>
              <a:t>level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dirty="0" smtClean="0"/>
              <a:t>To </a:t>
            </a:r>
            <a:r>
              <a:rPr lang="cs-CZ" dirty="0" err="1" smtClean="0"/>
              <a:t>edit</a:t>
            </a:r>
            <a:r>
              <a:rPr lang="cs-CZ" dirty="0" smtClean="0"/>
              <a:t>…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159082B-46F6-47F8-A710-B1A0DF0779BC}" type="datetimeFigureOut">
              <a:rPr lang="cs-CZ" smtClean="0"/>
              <a:pPr/>
              <a:t>13.04.17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494879D-2353-4309-B1A2-EDBFB964EFA0}" type="slidenum">
              <a:rPr lang="cs-CZ" smtClean="0"/>
              <a:pPr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6163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dirty="0" smtClean="0"/>
              <a:t>Edit </a:t>
            </a:r>
            <a:r>
              <a:rPr lang="cs-CZ" dirty="0" err="1" smtClean="0"/>
              <a:t>the</a:t>
            </a:r>
            <a:r>
              <a:rPr lang="cs-CZ" dirty="0" smtClean="0"/>
              <a:t> text.</a:t>
            </a:r>
            <a:endParaRPr lang="cs-CZ" dirty="0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1052735"/>
            <a:ext cx="5486400" cy="36748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159082B-46F6-47F8-A710-B1A0DF0779BC}" type="datetimeFigureOut">
              <a:rPr lang="cs-CZ" smtClean="0"/>
              <a:pPr/>
              <a:t>13.04.17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494879D-2353-4309-B1A2-EDBFB964EFA0}" type="slidenum">
              <a:rPr lang="cs-CZ" smtClean="0"/>
              <a:pPr/>
              <a:t>‹Nr.›</a:t>
            </a:fld>
            <a:endParaRPr lang="cs-CZ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8850" y="104775"/>
            <a:ext cx="1612900" cy="587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1" name="Nadpis 1"/>
          <p:cNvSpPr txBox="1">
            <a:spLocks/>
          </p:cNvSpPr>
          <p:nvPr userDrawn="1"/>
        </p:nvSpPr>
        <p:spPr>
          <a:xfrm>
            <a:off x="323528" y="126699"/>
            <a:ext cx="6696744" cy="54352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800" kern="1200">
                <a:solidFill>
                  <a:schemeClr val="tx1"/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cs-CZ" sz="2600" smtClean="0">
                <a:solidFill>
                  <a:srgbClr val="000000"/>
                </a:solidFill>
              </a:rPr>
              <a:t>Name of presentation  |  Name of speaker</a:t>
            </a:r>
            <a:endParaRPr lang="cs-CZ" sz="2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549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13" cstate="print"/>
          <a:srcRect b="23174"/>
          <a:stretch>
            <a:fillRect/>
          </a:stretch>
        </p:blipFill>
        <p:spPr bwMode="auto">
          <a:xfrm>
            <a:off x="0" y="3357563"/>
            <a:ext cx="9144000" cy="3500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" name="Obrázek 1"/>
          <p:cNvPicPr>
            <a:picLocks noChangeAspect="1"/>
          </p:cNvPicPr>
          <p:nvPr/>
        </p:nvPicPr>
        <p:blipFill>
          <a:blip r:embed="rId14" cstate="print"/>
          <a:srcRect t="86392" b="5635"/>
          <a:stretch>
            <a:fillRect/>
          </a:stretch>
        </p:blipFill>
        <p:spPr bwMode="auto">
          <a:xfrm>
            <a:off x="-612775" y="5735638"/>
            <a:ext cx="10199688" cy="112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5626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20.jpeg"/><Relationship Id="rId7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2852936"/>
            <a:ext cx="8928992" cy="1368152"/>
          </a:xfrm>
        </p:spPr>
        <p:txBody>
          <a:bodyPr/>
          <a:lstStyle/>
          <a:p>
            <a:r>
              <a:rPr lang="en-US" sz="3200" dirty="0" smtClean="0">
                <a:latin typeface="Calibri"/>
                <a:cs typeface="Calibri"/>
              </a:rPr>
              <a:t>About prospects and challenges</a:t>
            </a:r>
            <a:br>
              <a:rPr lang="en-US" sz="3200" dirty="0" smtClean="0">
                <a:latin typeface="Calibri"/>
                <a:cs typeface="Calibri"/>
              </a:rPr>
            </a:br>
            <a:r>
              <a:rPr lang="en-US" sz="3200" dirty="0" smtClean="0">
                <a:latin typeface="Calibri"/>
                <a:cs typeface="Calibri"/>
              </a:rPr>
              <a:t>of a bio-based industry</a:t>
            </a:r>
            <a:br>
              <a:rPr lang="en-US" sz="3200" dirty="0" smtClean="0">
                <a:latin typeface="Calibri"/>
                <a:cs typeface="Calibri"/>
              </a:rPr>
            </a:br>
            <a:r>
              <a:rPr lang="de-DE" sz="3200" dirty="0">
                <a:latin typeface="Calibri"/>
                <a:cs typeface="Calibri"/>
              </a:rPr>
              <a:t/>
            </a:r>
            <a:br>
              <a:rPr lang="de-DE" sz="3200" dirty="0">
                <a:latin typeface="Calibri"/>
                <a:cs typeface="Calibri"/>
              </a:rPr>
            </a:br>
            <a:endParaRPr lang="cs-CZ" sz="1400" dirty="0">
              <a:latin typeface="Calibri"/>
              <a:cs typeface="Calibri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0" y="2310190"/>
            <a:ext cx="9144000" cy="5427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ild 20" descr="Fotolia_118994202_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8" r="1527" b="14467"/>
          <a:stretch/>
        </p:blipFill>
        <p:spPr>
          <a:xfrm>
            <a:off x="1691680" y="1268761"/>
            <a:ext cx="5616624" cy="2736303"/>
          </a:xfrm>
          <a:prstGeom prst="rect">
            <a:avLst/>
          </a:prstGeom>
          <a:effectLst/>
        </p:spPr>
      </p:pic>
      <p:sp>
        <p:nvSpPr>
          <p:cNvPr id="3" name="Textfeld 2"/>
          <p:cNvSpPr txBox="1"/>
          <p:nvPr/>
        </p:nvSpPr>
        <p:spPr>
          <a:xfrm>
            <a:off x="5940152" y="3789040"/>
            <a:ext cx="13388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 smtClean="0">
                <a:solidFill>
                  <a:srgbClr val="FFFFFF"/>
                </a:solidFill>
              </a:rPr>
              <a:t>© </a:t>
            </a:r>
            <a:r>
              <a:rPr lang="de-DE" sz="800" dirty="0" err="1" smtClean="0">
                <a:solidFill>
                  <a:srgbClr val="FFFFFF"/>
                </a:solidFill>
              </a:rPr>
              <a:t>Bjoern</a:t>
            </a:r>
            <a:r>
              <a:rPr lang="de-DE" sz="800" dirty="0" smtClean="0">
                <a:solidFill>
                  <a:srgbClr val="FFFFFF"/>
                </a:solidFill>
              </a:rPr>
              <a:t> </a:t>
            </a:r>
            <a:r>
              <a:rPr lang="de-DE" sz="800" dirty="0" err="1" smtClean="0">
                <a:solidFill>
                  <a:srgbClr val="FFFFFF"/>
                </a:solidFill>
              </a:rPr>
              <a:t>Wylezich</a:t>
            </a:r>
            <a:r>
              <a:rPr lang="de-DE" sz="800" dirty="0" smtClean="0">
                <a:solidFill>
                  <a:srgbClr val="FFFFFF"/>
                </a:solidFill>
              </a:rPr>
              <a:t> / </a:t>
            </a:r>
            <a:r>
              <a:rPr lang="de-DE" sz="800" dirty="0" err="1" smtClean="0">
                <a:solidFill>
                  <a:srgbClr val="FFFFFF"/>
                </a:solidFill>
              </a:rPr>
              <a:t>Fotolia</a:t>
            </a:r>
            <a:r>
              <a:rPr lang="de-DE" sz="800" dirty="0" smtClean="0">
                <a:solidFill>
                  <a:srgbClr val="FFFFFF"/>
                </a:solidFill>
              </a:rPr>
              <a:t> </a:t>
            </a:r>
            <a:endParaRPr lang="de-DE" sz="800" dirty="0">
              <a:solidFill>
                <a:srgbClr val="FFFFFF"/>
              </a:solidFill>
            </a:endParaRPr>
          </a:p>
        </p:txBody>
      </p:sp>
      <p:sp>
        <p:nvSpPr>
          <p:cNvPr id="7" name="Sechseck 6"/>
          <p:cNvSpPr/>
          <p:nvPr/>
        </p:nvSpPr>
        <p:spPr>
          <a:xfrm>
            <a:off x="2411760" y="4725144"/>
            <a:ext cx="1224136" cy="1224136"/>
          </a:xfrm>
          <a:prstGeom prst="hexagon">
            <a:avLst/>
          </a:prstGeom>
          <a:solidFill>
            <a:srgbClr val="98482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00" dirty="0"/>
          </a:p>
        </p:txBody>
      </p:sp>
      <p:sp>
        <p:nvSpPr>
          <p:cNvPr id="8" name="Sechseck 7"/>
          <p:cNvSpPr/>
          <p:nvPr/>
        </p:nvSpPr>
        <p:spPr>
          <a:xfrm>
            <a:off x="3419872" y="4077072"/>
            <a:ext cx="1224136" cy="1224136"/>
          </a:xfrm>
          <a:prstGeom prst="hexagon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00" dirty="0"/>
          </a:p>
        </p:txBody>
      </p:sp>
      <p:sp>
        <p:nvSpPr>
          <p:cNvPr id="11" name="Sechseck 10"/>
          <p:cNvSpPr/>
          <p:nvPr/>
        </p:nvSpPr>
        <p:spPr>
          <a:xfrm>
            <a:off x="4427984" y="4725144"/>
            <a:ext cx="1224136" cy="1224136"/>
          </a:xfrm>
          <a:prstGeom prst="hexagon">
            <a:avLst/>
          </a:prstGeom>
          <a:solidFill>
            <a:srgbClr val="98485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00" dirty="0"/>
          </a:p>
        </p:txBody>
      </p:sp>
      <p:sp>
        <p:nvSpPr>
          <p:cNvPr id="12" name="Sechseck 11"/>
          <p:cNvSpPr/>
          <p:nvPr/>
        </p:nvSpPr>
        <p:spPr>
          <a:xfrm>
            <a:off x="5436096" y="4077072"/>
            <a:ext cx="1224136" cy="1224136"/>
          </a:xfrm>
          <a:prstGeom prst="hexagon">
            <a:avLst/>
          </a:prstGeom>
          <a:solidFill>
            <a:srgbClr val="9848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00" dirty="0"/>
          </a:p>
        </p:txBody>
      </p:sp>
      <p:sp>
        <p:nvSpPr>
          <p:cNvPr id="16" name="Rechteck 15"/>
          <p:cNvSpPr/>
          <p:nvPr/>
        </p:nvSpPr>
        <p:spPr>
          <a:xfrm>
            <a:off x="2627784" y="5085184"/>
            <a:ext cx="7920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" dirty="0" smtClean="0">
                <a:solidFill>
                  <a:srgbClr val="FFFFFF"/>
                </a:solidFill>
              </a:rPr>
              <a:t>Plant </a:t>
            </a:r>
            <a:r>
              <a:rPr lang="de-DE" sz="1200" dirty="0" err="1" smtClean="0">
                <a:solidFill>
                  <a:srgbClr val="FFFFFF"/>
                </a:solidFill>
              </a:rPr>
              <a:t>based</a:t>
            </a:r>
            <a:endParaRPr lang="de-DE" sz="1200" dirty="0">
              <a:solidFill>
                <a:srgbClr val="FFFFFF"/>
              </a:solidFill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3515508" y="4366845"/>
            <a:ext cx="10081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" dirty="0" smtClean="0">
                <a:solidFill>
                  <a:srgbClr val="FFFFFF"/>
                </a:solidFill>
              </a:rPr>
              <a:t>1 </a:t>
            </a:r>
            <a:r>
              <a:rPr lang="de-DE" sz="1200" dirty="0" err="1" smtClean="0">
                <a:solidFill>
                  <a:srgbClr val="FFFFFF"/>
                </a:solidFill>
              </a:rPr>
              <a:t>or</a:t>
            </a:r>
            <a:r>
              <a:rPr lang="de-DE" sz="1200" dirty="0" smtClean="0">
                <a:solidFill>
                  <a:srgbClr val="FFFFFF"/>
                </a:solidFill>
              </a:rPr>
              <a:t> </a:t>
            </a:r>
            <a:r>
              <a:rPr lang="de-DE" sz="1200" dirty="0" err="1" smtClean="0">
                <a:solidFill>
                  <a:srgbClr val="FFFFFF"/>
                </a:solidFill>
              </a:rPr>
              <a:t>more</a:t>
            </a:r>
            <a:r>
              <a:rPr lang="de-DE" sz="1200" dirty="0" smtClean="0">
                <a:solidFill>
                  <a:srgbClr val="FFFFFF"/>
                </a:solidFill>
              </a:rPr>
              <a:t> </a:t>
            </a:r>
            <a:r>
              <a:rPr lang="de-DE" sz="1200" dirty="0" err="1" smtClean="0">
                <a:solidFill>
                  <a:srgbClr val="FFFFFF"/>
                </a:solidFill>
              </a:rPr>
              <a:t>active</a:t>
            </a:r>
            <a:r>
              <a:rPr lang="de-DE" sz="1200" dirty="0" smtClean="0">
                <a:solidFill>
                  <a:srgbClr val="FFFFFF"/>
                </a:solidFill>
              </a:rPr>
              <a:t> </a:t>
            </a:r>
            <a:r>
              <a:rPr lang="de-DE" sz="1200" dirty="0" err="1" smtClean="0">
                <a:solidFill>
                  <a:srgbClr val="FFFFFF"/>
                </a:solidFill>
              </a:rPr>
              <a:t>substances</a:t>
            </a:r>
            <a:r>
              <a:rPr lang="de-DE" sz="1200" dirty="0" smtClean="0">
                <a:solidFill>
                  <a:srgbClr val="FFFFFF"/>
                </a:solidFill>
              </a:rPr>
              <a:t> </a:t>
            </a:r>
            <a:endParaRPr lang="de-DE" sz="1200" dirty="0">
              <a:solidFill>
                <a:srgbClr val="FFFFFF"/>
              </a:solidFill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4499992" y="4941168"/>
            <a:ext cx="10801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" dirty="0" smtClean="0">
                <a:solidFill>
                  <a:srgbClr val="FFFFFF"/>
                </a:solidFill>
              </a:rPr>
              <a:t>Rational, </a:t>
            </a:r>
            <a:r>
              <a:rPr lang="de-DE" sz="1200" dirty="0" err="1" smtClean="0">
                <a:solidFill>
                  <a:srgbClr val="FFFFFF"/>
                </a:solidFill>
              </a:rPr>
              <a:t>scientific</a:t>
            </a:r>
            <a:r>
              <a:rPr lang="de-DE" sz="1200" dirty="0" smtClean="0">
                <a:solidFill>
                  <a:srgbClr val="FFFFFF"/>
                </a:solidFill>
              </a:rPr>
              <a:t> </a:t>
            </a:r>
            <a:r>
              <a:rPr lang="de-DE" sz="1200" dirty="0" err="1" smtClean="0">
                <a:solidFill>
                  <a:srgbClr val="FFFFFF"/>
                </a:solidFill>
              </a:rPr>
              <a:t>data</a:t>
            </a:r>
            <a:r>
              <a:rPr lang="de-DE" sz="1200" dirty="0" smtClean="0">
                <a:solidFill>
                  <a:srgbClr val="FFFFFF"/>
                </a:solidFill>
              </a:rPr>
              <a:t>,</a:t>
            </a:r>
          </a:p>
          <a:p>
            <a:pPr algn="ctr"/>
            <a:r>
              <a:rPr lang="de-DE" sz="1200" dirty="0" smtClean="0">
                <a:solidFill>
                  <a:srgbClr val="FFFFFF"/>
                </a:solidFill>
              </a:rPr>
              <a:t>Clinical </a:t>
            </a:r>
            <a:r>
              <a:rPr lang="de-DE" sz="1200" dirty="0" err="1" smtClean="0">
                <a:solidFill>
                  <a:srgbClr val="FFFFFF"/>
                </a:solidFill>
              </a:rPr>
              <a:t>trial</a:t>
            </a:r>
            <a:endParaRPr lang="de-DE" sz="1200" dirty="0" smtClean="0">
              <a:solidFill>
                <a:srgbClr val="FFFFFF"/>
              </a:solidFill>
            </a:endParaRPr>
          </a:p>
          <a:p>
            <a:pPr algn="ctr"/>
            <a:endParaRPr lang="de-DE" sz="1200" dirty="0">
              <a:solidFill>
                <a:srgbClr val="FFFFFF"/>
              </a:solidFill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5543827" y="4437112"/>
            <a:ext cx="10081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" dirty="0" err="1" smtClean="0">
                <a:solidFill>
                  <a:srgbClr val="FFFFFF"/>
                </a:solidFill>
              </a:rPr>
              <a:t>Complex</a:t>
            </a:r>
            <a:endParaRPr lang="de-DE" sz="1200" dirty="0" smtClean="0">
              <a:solidFill>
                <a:srgbClr val="FFFFFF"/>
              </a:solidFill>
            </a:endParaRPr>
          </a:p>
          <a:p>
            <a:pPr algn="ctr"/>
            <a:r>
              <a:rPr lang="de-DE" sz="1200" dirty="0" err="1" smtClean="0">
                <a:solidFill>
                  <a:srgbClr val="FFFFFF"/>
                </a:solidFill>
              </a:rPr>
              <a:t>cultivation</a:t>
            </a:r>
            <a:endParaRPr lang="de-DE" sz="1200" dirty="0" smtClean="0">
              <a:solidFill>
                <a:srgbClr val="FFFFFF"/>
              </a:solidFill>
            </a:endParaRPr>
          </a:p>
          <a:p>
            <a:pPr algn="ctr"/>
            <a:endParaRPr lang="de-DE" sz="1200" dirty="0">
              <a:solidFill>
                <a:srgbClr val="FFFFFF"/>
              </a:solidFill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35496" y="239688"/>
            <a:ext cx="8424936" cy="381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53D66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53D66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53D66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53D66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53D66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53D66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53D66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53D66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53D66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de-DE" sz="1400" b="0" dirty="0" err="1" smtClean="0">
                <a:solidFill>
                  <a:srgbClr val="10253F"/>
                </a:solidFill>
                <a:cs typeface="+mj-cs"/>
              </a:rPr>
              <a:t>Suggested</a:t>
            </a:r>
            <a:r>
              <a:rPr lang="de-DE" sz="1400" b="0" dirty="0" smtClean="0">
                <a:solidFill>
                  <a:srgbClr val="10253F"/>
                </a:solidFill>
                <a:cs typeface="+mj-cs"/>
              </a:rPr>
              <a:t> </a:t>
            </a:r>
            <a:r>
              <a:rPr lang="de-DE" sz="1400" b="0" dirty="0" err="1" smtClean="0">
                <a:solidFill>
                  <a:srgbClr val="10253F"/>
                </a:solidFill>
                <a:cs typeface="+mj-cs"/>
              </a:rPr>
              <a:t>value</a:t>
            </a:r>
            <a:r>
              <a:rPr lang="de-DE" sz="1400" b="0" dirty="0" smtClean="0">
                <a:solidFill>
                  <a:srgbClr val="10253F"/>
                </a:solidFill>
                <a:cs typeface="+mj-cs"/>
              </a:rPr>
              <a:t> </a:t>
            </a:r>
            <a:r>
              <a:rPr lang="de-DE" sz="1400" b="0" dirty="0" err="1" smtClean="0">
                <a:solidFill>
                  <a:srgbClr val="10253F"/>
                </a:solidFill>
                <a:cs typeface="+mj-cs"/>
              </a:rPr>
              <a:t>added</a:t>
            </a:r>
            <a:r>
              <a:rPr lang="de-DE" sz="1400" b="0" dirty="0" smtClean="0">
                <a:solidFill>
                  <a:srgbClr val="10253F"/>
                </a:solidFill>
                <a:cs typeface="+mj-cs"/>
              </a:rPr>
              <a:t> </a:t>
            </a:r>
            <a:r>
              <a:rPr lang="de-DE" sz="1400" b="0" dirty="0" err="1" smtClean="0">
                <a:solidFill>
                  <a:srgbClr val="10253F"/>
                </a:solidFill>
                <a:cs typeface="+mj-cs"/>
              </a:rPr>
              <a:t>chain</a:t>
            </a:r>
            <a:r>
              <a:rPr lang="de-DE" sz="1400" b="0" dirty="0" smtClean="0">
                <a:solidFill>
                  <a:srgbClr val="10253F"/>
                </a:solidFill>
                <a:cs typeface="+mj-cs"/>
              </a:rPr>
              <a:t> 3 </a:t>
            </a:r>
            <a:r>
              <a:rPr lang="de-DE" sz="1400" b="0" dirty="0" err="1" smtClean="0">
                <a:solidFill>
                  <a:srgbClr val="10253F"/>
                </a:solidFill>
                <a:cs typeface="+mj-cs"/>
              </a:rPr>
              <a:t>for</a:t>
            </a:r>
            <a:r>
              <a:rPr lang="de-DE" sz="1400" b="0" dirty="0" smtClean="0">
                <a:solidFill>
                  <a:srgbClr val="10253F"/>
                </a:solidFill>
                <a:cs typeface="+mj-cs"/>
              </a:rPr>
              <a:t> </a:t>
            </a:r>
            <a:r>
              <a:rPr lang="de-DE" sz="1400" b="0" dirty="0" err="1" smtClean="0">
                <a:solidFill>
                  <a:srgbClr val="10253F"/>
                </a:solidFill>
                <a:cs typeface="+mj-cs"/>
              </a:rPr>
              <a:t>DanuBioValNet</a:t>
            </a:r>
            <a:r>
              <a:rPr lang="de-DE" sz="1400" b="0" dirty="0" smtClean="0">
                <a:solidFill>
                  <a:srgbClr val="10253F"/>
                </a:solidFill>
                <a:cs typeface="+mj-cs"/>
              </a:rPr>
              <a:t>: </a:t>
            </a:r>
            <a:r>
              <a:rPr lang="de-DE" sz="1800" dirty="0" smtClean="0">
                <a:solidFill>
                  <a:srgbClr val="10253F"/>
                </a:solidFill>
                <a:cs typeface="+mj-cs"/>
              </a:rPr>
              <a:t>PHYTO-PHARMACEUTICAL</a:t>
            </a:r>
          </a:p>
        </p:txBody>
      </p:sp>
      <p:sp>
        <p:nvSpPr>
          <p:cNvPr id="15" name="Sechseck 14"/>
          <p:cNvSpPr/>
          <p:nvPr/>
        </p:nvSpPr>
        <p:spPr>
          <a:xfrm>
            <a:off x="6444208" y="4725144"/>
            <a:ext cx="1224136" cy="1224136"/>
          </a:xfrm>
          <a:prstGeom prst="hexagon">
            <a:avLst/>
          </a:prstGeom>
          <a:solidFill>
            <a:srgbClr val="E699E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00" dirty="0"/>
          </a:p>
        </p:txBody>
      </p:sp>
      <p:sp>
        <p:nvSpPr>
          <p:cNvPr id="20" name="Rechteck 19"/>
          <p:cNvSpPr/>
          <p:nvPr/>
        </p:nvSpPr>
        <p:spPr>
          <a:xfrm>
            <a:off x="6623948" y="5091852"/>
            <a:ext cx="8640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" dirty="0" smtClean="0">
                <a:solidFill>
                  <a:srgbClr val="FFFFFF"/>
                </a:solidFill>
              </a:rPr>
              <a:t>High</a:t>
            </a:r>
          </a:p>
          <a:p>
            <a:pPr algn="ctr"/>
            <a:r>
              <a:rPr lang="de-DE" sz="1200" dirty="0" smtClean="0">
                <a:solidFill>
                  <a:srgbClr val="FFFFFF"/>
                </a:solidFill>
              </a:rPr>
              <a:t>Value</a:t>
            </a:r>
            <a:endParaRPr lang="de-DE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708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ild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72148"/>
            <a:ext cx="7704856" cy="4942993"/>
          </a:xfrm>
          <a:prstGeom prst="rect">
            <a:avLst/>
          </a:prstGeom>
        </p:spPr>
      </p:pic>
      <p:sp>
        <p:nvSpPr>
          <p:cNvPr id="23" name="Titel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6696744" cy="543526"/>
          </a:xfrm>
        </p:spPr>
        <p:txBody>
          <a:bodyPr/>
          <a:lstStyle/>
          <a:p>
            <a:r>
              <a:rPr lang="de-DE" dirty="0" err="1" smtClean="0">
                <a:solidFill>
                  <a:srgbClr val="10253F"/>
                </a:solidFill>
                <a:latin typeface="Calibri (Kopfzeile)"/>
                <a:cs typeface="Calibri (Kopfzeile)"/>
              </a:rPr>
              <a:t>Matching</a:t>
            </a:r>
            <a:r>
              <a:rPr lang="de-DE" dirty="0" smtClean="0">
                <a:solidFill>
                  <a:srgbClr val="10253F"/>
                </a:solidFill>
                <a:latin typeface="Calibri (Kopfzeile)"/>
                <a:cs typeface="Calibri (Kopfzeile)"/>
              </a:rPr>
              <a:t> </a:t>
            </a:r>
            <a:r>
              <a:rPr lang="de-DE" dirty="0" err="1" smtClean="0">
                <a:solidFill>
                  <a:srgbClr val="10253F"/>
                </a:solidFill>
                <a:latin typeface="Calibri (Kopfzeile)"/>
                <a:cs typeface="Calibri (Kopfzeile)"/>
              </a:rPr>
              <a:t>industry</a:t>
            </a:r>
            <a:r>
              <a:rPr lang="de-DE" dirty="0" smtClean="0">
                <a:solidFill>
                  <a:srgbClr val="10253F"/>
                </a:solidFill>
                <a:latin typeface="Calibri (Kopfzeile)"/>
                <a:cs typeface="Calibri (Kopfzeile)"/>
              </a:rPr>
              <a:t> </a:t>
            </a:r>
            <a:r>
              <a:rPr lang="de-DE" dirty="0" err="1" smtClean="0">
                <a:solidFill>
                  <a:srgbClr val="10253F"/>
                </a:solidFill>
                <a:latin typeface="Calibri (Kopfzeile)"/>
                <a:cs typeface="Calibri (Kopfzeile)"/>
              </a:rPr>
              <a:t>and</a:t>
            </a:r>
            <a:r>
              <a:rPr lang="de-DE" dirty="0" smtClean="0">
                <a:solidFill>
                  <a:srgbClr val="10253F"/>
                </a:solidFill>
                <a:latin typeface="Calibri (Kopfzeile)"/>
                <a:cs typeface="Calibri (Kopfzeile)"/>
              </a:rPr>
              <a:t> </a:t>
            </a:r>
            <a:r>
              <a:rPr lang="de-DE" dirty="0" err="1" smtClean="0">
                <a:solidFill>
                  <a:srgbClr val="10253F"/>
                </a:solidFill>
                <a:latin typeface="Calibri (Kopfzeile)"/>
                <a:cs typeface="Calibri (Kopfzeile)"/>
              </a:rPr>
              <a:t>consumer</a:t>
            </a:r>
            <a:endParaRPr lang="de-DE" dirty="0">
              <a:solidFill>
                <a:srgbClr val="10253F"/>
              </a:solidFill>
              <a:latin typeface="Calibri (Kopfzeile)"/>
              <a:cs typeface="Calibri (Kopfzeile)"/>
            </a:endParaRPr>
          </a:p>
        </p:txBody>
      </p:sp>
    </p:spTree>
    <p:extLst>
      <p:ext uri="{BB962C8B-B14F-4D97-AF65-F5344CB8AC3E}">
        <p14:creationId xmlns:p14="http://schemas.microsoft.com/office/powerpoint/2010/main" val="1253612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44624"/>
            <a:ext cx="7344816" cy="6192688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0" y="46946"/>
            <a:ext cx="7092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chemeClr val="tx2">
                    <a:lumMod val="50000"/>
                  </a:schemeClr>
                </a:solidFill>
              </a:rPr>
              <a:t>9 </a:t>
            </a:r>
            <a:r>
              <a:rPr lang="de-DE" sz="1400" b="1" dirty="0" smtClean="0">
                <a:solidFill>
                  <a:schemeClr val="tx2">
                    <a:lumMod val="50000"/>
                  </a:schemeClr>
                </a:solidFill>
              </a:rPr>
              <a:t>EU countries + </a:t>
            </a:r>
            <a:r>
              <a:rPr lang="de-DE" b="1" dirty="0" smtClean="0">
                <a:solidFill>
                  <a:schemeClr val="tx2">
                    <a:lumMod val="50000"/>
                  </a:schemeClr>
                </a:solidFill>
              </a:rPr>
              <a:t>5</a:t>
            </a:r>
            <a:r>
              <a:rPr lang="de-DE" sz="1400" b="1" dirty="0" smtClean="0">
                <a:solidFill>
                  <a:schemeClr val="tx2">
                    <a:lumMod val="50000"/>
                  </a:schemeClr>
                </a:solidFill>
              </a:rPr>
              <a:t> non-EU countries; </a:t>
            </a:r>
            <a:r>
              <a:rPr lang="de-DE" b="1" dirty="0" smtClean="0">
                <a:solidFill>
                  <a:schemeClr val="tx2">
                    <a:lumMod val="50000"/>
                  </a:schemeClr>
                </a:solidFill>
              </a:rPr>
              <a:t>1/5 </a:t>
            </a:r>
            <a:r>
              <a:rPr lang="de-DE" sz="1400" b="1" dirty="0" err="1" smtClean="0">
                <a:solidFill>
                  <a:schemeClr val="tx2">
                    <a:lumMod val="50000"/>
                  </a:schemeClr>
                </a:solidFill>
              </a:rPr>
              <a:t>of</a:t>
            </a:r>
            <a:r>
              <a:rPr lang="de-DE" sz="14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sz="1400" b="1" dirty="0" err="1" smtClean="0">
                <a:solidFill>
                  <a:schemeClr val="tx2">
                    <a:lumMod val="50000"/>
                  </a:schemeClr>
                </a:solidFill>
              </a:rPr>
              <a:t>EU‘s</a:t>
            </a:r>
            <a:r>
              <a:rPr lang="de-DE" sz="14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sz="1400" b="1" dirty="0" err="1" smtClean="0">
                <a:solidFill>
                  <a:schemeClr val="tx2">
                    <a:lumMod val="50000"/>
                  </a:schemeClr>
                </a:solidFill>
              </a:rPr>
              <a:t>territory</a:t>
            </a:r>
            <a:endParaRPr lang="de-DE" sz="14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de-DE" b="1" dirty="0" smtClean="0">
                <a:solidFill>
                  <a:schemeClr val="tx2">
                    <a:lumMod val="50000"/>
                  </a:schemeClr>
                </a:solidFill>
              </a:rPr>
              <a:t>114 </a:t>
            </a:r>
            <a:r>
              <a:rPr lang="de-DE" dirty="0" err="1" smtClean="0">
                <a:solidFill>
                  <a:schemeClr val="tx2">
                    <a:lumMod val="50000"/>
                  </a:schemeClr>
                </a:solidFill>
              </a:rPr>
              <a:t>million</a:t>
            </a:r>
            <a:r>
              <a:rPr lang="de-DE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2">
                    <a:lumMod val="50000"/>
                  </a:schemeClr>
                </a:solidFill>
              </a:rPr>
              <a:t>people</a:t>
            </a:r>
            <a:endParaRPr lang="de-DE" sz="1400" dirty="0">
              <a:solidFill>
                <a:schemeClr val="tx2">
                  <a:lumMod val="50000"/>
                </a:schemeClr>
              </a:solidFill>
            </a:endParaRPr>
          </a:p>
          <a:p>
            <a:endParaRPr lang="de-DE" sz="14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de-DE" sz="1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6" name="Stern mit 5 Zacken 15"/>
          <p:cNvSpPr/>
          <p:nvPr/>
        </p:nvSpPr>
        <p:spPr>
          <a:xfrm>
            <a:off x="2339752" y="1988840"/>
            <a:ext cx="144016" cy="144016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Stern mit 5 Zacken 20"/>
          <p:cNvSpPr/>
          <p:nvPr/>
        </p:nvSpPr>
        <p:spPr>
          <a:xfrm>
            <a:off x="3347864" y="1929532"/>
            <a:ext cx="144016" cy="144016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Stern mit 5 Zacken 27"/>
          <p:cNvSpPr/>
          <p:nvPr/>
        </p:nvSpPr>
        <p:spPr>
          <a:xfrm>
            <a:off x="3131840" y="2636912"/>
            <a:ext cx="144016" cy="144016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Stern mit 5 Zacken 30"/>
          <p:cNvSpPr/>
          <p:nvPr/>
        </p:nvSpPr>
        <p:spPr>
          <a:xfrm>
            <a:off x="4644008" y="2179464"/>
            <a:ext cx="144016" cy="144016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Stern mit 5 Zacken 31"/>
          <p:cNvSpPr/>
          <p:nvPr/>
        </p:nvSpPr>
        <p:spPr>
          <a:xfrm>
            <a:off x="2915816" y="3022352"/>
            <a:ext cx="144016" cy="144016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Stern mit 5 Zacken 32"/>
          <p:cNvSpPr/>
          <p:nvPr/>
        </p:nvSpPr>
        <p:spPr>
          <a:xfrm>
            <a:off x="3635896" y="2996952"/>
            <a:ext cx="144016" cy="144016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Stern mit 5 Zacken 33"/>
          <p:cNvSpPr/>
          <p:nvPr/>
        </p:nvSpPr>
        <p:spPr>
          <a:xfrm>
            <a:off x="5436096" y="3212976"/>
            <a:ext cx="144016" cy="144016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Stern mit 5 Zacken 34"/>
          <p:cNvSpPr/>
          <p:nvPr/>
        </p:nvSpPr>
        <p:spPr>
          <a:xfrm>
            <a:off x="4355976" y="3717032"/>
            <a:ext cx="144016" cy="144016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Stern mit 5 Zacken 35"/>
          <p:cNvSpPr/>
          <p:nvPr/>
        </p:nvSpPr>
        <p:spPr>
          <a:xfrm>
            <a:off x="5220072" y="4077072"/>
            <a:ext cx="144016" cy="144016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Stern mit 5 Zacken 36"/>
          <p:cNvSpPr/>
          <p:nvPr/>
        </p:nvSpPr>
        <p:spPr>
          <a:xfrm>
            <a:off x="3851920" y="4005064"/>
            <a:ext cx="144016" cy="144016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4652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 animBg="1"/>
      <p:bldP spid="28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44624"/>
            <a:ext cx="7344816" cy="6192688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0" y="46946"/>
            <a:ext cx="7092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chemeClr val="accent1">
                    <a:lumMod val="50000"/>
                  </a:schemeClr>
                </a:solidFill>
              </a:rPr>
              <a:t>15 </a:t>
            </a:r>
            <a:r>
              <a:rPr lang="de-DE" sz="1400" b="1" dirty="0" smtClean="0">
                <a:solidFill>
                  <a:schemeClr val="accent1">
                    <a:lumMod val="50000"/>
                  </a:schemeClr>
                </a:solidFill>
              </a:rPr>
              <a:t>Project Partners + </a:t>
            </a:r>
            <a:r>
              <a:rPr lang="de-DE" b="1" dirty="0" smtClean="0">
                <a:solidFill>
                  <a:srgbClr val="E46C0A"/>
                </a:solidFill>
              </a:rPr>
              <a:t>2</a:t>
            </a:r>
            <a:r>
              <a:rPr lang="de-DE" sz="1400" b="1" dirty="0" smtClean="0">
                <a:solidFill>
                  <a:srgbClr val="E46C0A"/>
                </a:solidFill>
              </a:rPr>
              <a:t> Associated Partners</a:t>
            </a:r>
            <a:r>
              <a:rPr lang="de-DE" sz="1400" b="1" dirty="0" smtClean="0">
                <a:solidFill>
                  <a:schemeClr val="accent1">
                    <a:lumMod val="50000"/>
                  </a:schemeClr>
                </a:solidFill>
              </a:rPr>
              <a:t> 	</a:t>
            </a:r>
          </a:p>
          <a:p>
            <a:r>
              <a:rPr lang="de-DE" b="1" dirty="0" smtClean="0">
                <a:solidFill>
                  <a:schemeClr val="accent1">
                    <a:lumMod val="50000"/>
                  </a:schemeClr>
                </a:solidFill>
              </a:rPr>
              <a:t>10</a:t>
            </a:r>
            <a:r>
              <a:rPr lang="de-DE" sz="1400" b="1" dirty="0" smtClean="0">
                <a:solidFill>
                  <a:schemeClr val="accent1">
                    <a:lumMod val="50000"/>
                  </a:schemeClr>
                </a:solidFill>
              </a:rPr>
              <a:t> Countries</a:t>
            </a:r>
            <a:endParaRPr lang="de-DE" sz="14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de-DE" sz="1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de-DE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Stern mit 5 Zacken 4"/>
          <p:cNvSpPr/>
          <p:nvPr/>
        </p:nvSpPr>
        <p:spPr>
          <a:xfrm>
            <a:off x="2339752" y="1988840"/>
            <a:ext cx="144016" cy="144016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Stern mit 5 Zacken 17"/>
          <p:cNvSpPr/>
          <p:nvPr/>
        </p:nvSpPr>
        <p:spPr>
          <a:xfrm>
            <a:off x="3347864" y="1929532"/>
            <a:ext cx="144016" cy="144016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Stern mit 5 Zacken 18"/>
          <p:cNvSpPr/>
          <p:nvPr/>
        </p:nvSpPr>
        <p:spPr>
          <a:xfrm>
            <a:off x="3131840" y="2636912"/>
            <a:ext cx="144016" cy="144016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Stern mit 5 Zacken 19"/>
          <p:cNvSpPr/>
          <p:nvPr/>
        </p:nvSpPr>
        <p:spPr>
          <a:xfrm>
            <a:off x="4644008" y="2179464"/>
            <a:ext cx="144016" cy="144016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Stern mit 5 Zacken 21"/>
          <p:cNvSpPr/>
          <p:nvPr/>
        </p:nvSpPr>
        <p:spPr>
          <a:xfrm>
            <a:off x="2915816" y="3022352"/>
            <a:ext cx="144016" cy="144016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Stern mit 5 Zacken 22"/>
          <p:cNvSpPr/>
          <p:nvPr/>
        </p:nvSpPr>
        <p:spPr>
          <a:xfrm>
            <a:off x="3635896" y="2996952"/>
            <a:ext cx="144016" cy="144016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Stern mit 5 Zacken 23"/>
          <p:cNvSpPr/>
          <p:nvPr/>
        </p:nvSpPr>
        <p:spPr>
          <a:xfrm>
            <a:off x="5436096" y="3212976"/>
            <a:ext cx="144016" cy="144016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Stern mit 5 Zacken 24"/>
          <p:cNvSpPr/>
          <p:nvPr/>
        </p:nvSpPr>
        <p:spPr>
          <a:xfrm>
            <a:off x="4355976" y="3717032"/>
            <a:ext cx="144016" cy="144016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Stern mit 5 Zacken 25"/>
          <p:cNvSpPr/>
          <p:nvPr/>
        </p:nvSpPr>
        <p:spPr>
          <a:xfrm>
            <a:off x="5220072" y="4077072"/>
            <a:ext cx="144016" cy="144016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Stern mit 5 Zacken 26"/>
          <p:cNvSpPr/>
          <p:nvPr/>
        </p:nvSpPr>
        <p:spPr>
          <a:xfrm>
            <a:off x="3851920" y="4005064"/>
            <a:ext cx="144016" cy="144016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Textfeld 28"/>
          <p:cNvSpPr txBox="1"/>
          <p:nvPr/>
        </p:nvSpPr>
        <p:spPr>
          <a:xfrm>
            <a:off x="2084" y="831479"/>
            <a:ext cx="3057748" cy="6124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i="1" dirty="0" smtClean="0"/>
              <a:t>Germany</a:t>
            </a:r>
          </a:p>
          <a:p>
            <a:pPr marL="285750" indent="-285750">
              <a:buFont typeface="Arial" charset="0"/>
              <a:buChar char="•"/>
            </a:pPr>
            <a:r>
              <a:rPr lang="de-DE" sz="1400" b="1" dirty="0" smtClean="0"/>
              <a:t>BIOPRO Baden-Württemberg GmbH</a:t>
            </a:r>
          </a:p>
          <a:p>
            <a:pPr marL="285750" indent="-285750">
              <a:buFont typeface="Arial" charset="0"/>
              <a:buChar char="•"/>
            </a:pPr>
            <a:r>
              <a:rPr lang="de-DE" sz="1400" dirty="0" err="1" smtClean="0"/>
              <a:t>ClusterAgentur</a:t>
            </a:r>
            <a:r>
              <a:rPr lang="de-DE" sz="1400" dirty="0" smtClean="0"/>
              <a:t> Baden-Württemberg</a:t>
            </a:r>
          </a:p>
          <a:p>
            <a:endParaRPr lang="de-DE" sz="1400" i="1" dirty="0" smtClean="0"/>
          </a:p>
          <a:p>
            <a:endParaRPr lang="de-DE" sz="1400" i="1" dirty="0"/>
          </a:p>
          <a:p>
            <a:endParaRPr lang="de-DE" sz="1400" i="1" dirty="0" smtClean="0"/>
          </a:p>
          <a:p>
            <a:endParaRPr lang="de-DE" sz="1400" i="1" dirty="0"/>
          </a:p>
          <a:p>
            <a:endParaRPr lang="de-DE" sz="1400" i="1" dirty="0" smtClean="0"/>
          </a:p>
          <a:p>
            <a:endParaRPr lang="de-DE" sz="1400" i="1" dirty="0"/>
          </a:p>
          <a:p>
            <a:r>
              <a:rPr lang="de-DE" sz="1400" b="1" i="1" dirty="0" smtClean="0"/>
              <a:t>Czech </a:t>
            </a:r>
            <a:r>
              <a:rPr lang="de-DE" sz="1400" b="1" i="1" dirty="0" err="1" smtClean="0"/>
              <a:t>Republic</a:t>
            </a:r>
            <a:endParaRPr lang="de-DE" sz="1400" b="1" i="1" dirty="0"/>
          </a:p>
          <a:p>
            <a:pPr marL="285750" indent="-285750">
              <a:buFont typeface="Arial" charset="0"/>
              <a:buChar char="•"/>
            </a:pPr>
            <a:r>
              <a:rPr lang="de-DE" sz="1400" dirty="0"/>
              <a:t>National Cluster </a:t>
            </a:r>
            <a:r>
              <a:rPr lang="de-DE" sz="1400" dirty="0" err="1" smtClean="0"/>
              <a:t>Association</a:t>
            </a:r>
            <a:endParaRPr lang="de-DE" sz="1400" dirty="0" smtClean="0"/>
          </a:p>
          <a:p>
            <a:r>
              <a:rPr lang="de-DE" sz="1400" b="1" i="1" dirty="0" smtClean="0"/>
              <a:t>Austria</a:t>
            </a:r>
            <a:endParaRPr lang="de-DE" sz="1400" b="1" i="1" dirty="0"/>
          </a:p>
          <a:p>
            <a:pPr marL="285750" indent="-285750">
              <a:buFont typeface="Arial" charset="0"/>
              <a:buChar char="•"/>
            </a:pPr>
            <a:r>
              <a:rPr lang="de-DE" sz="1400" dirty="0" err="1"/>
              <a:t>Foodcluster</a:t>
            </a:r>
            <a:r>
              <a:rPr lang="de-DE" sz="1400" dirty="0"/>
              <a:t> OÖ</a:t>
            </a:r>
          </a:p>
          <a:p>
            <a:pPr marL="285750" indent="-285750">
              <a:buFont typeface="Arial" charset="0"/>
              <a:buChar char="•"/>
            </a:pPr>
            <a:r>
              <a:rPr lang="de-DE" sz="1400" dirty="0" err="1"/>
              <a:t>Cleantechcluster</a:t>
            </a:r>
            <a:r>
              <a:rPr lang="de-DE" sz="1400" dirty="0"/>
              <a:t> </a:t>
            </a:r>
            <a:r>
              <a:rPr lang="de-DE" sz="1400" dirty="0" smtClean="0"/>
              <a:t>OÖ</a:t>
            </a:r>
          </a:p>
          <a:p>
            <a:r>
              <a:rPr lang="de-DE" sz="1400" b="1" i="1" dirty="0" err="1" smtClean="0"/>
              <a:t>Slovenia</a:t>
            </a:r>
            <a:endParaRPr lang="de-DE" sz="1400" b="1" i="1" dirty="0"/>
          </a:p>
          <a:p>
            <a:pPr marL="285750" indent="-285750">
              <a:buFont typeface="Arial" charset="0"/>
              <a:buChar char="•"/>
            </a:pPr>
            <a:r>
              <a:rPr lang="de-DE" sz="1400" dirty="0" err="1"/>
              <a:t>Ministry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Science</a:t>
            </a:r>
          </a:p>
          <a:p>
            <a:pPr marL="285750" indent="-285750">
              <a:buFont typeface="Arial" charset="0"/>
              <a:buChar char="•"/>
            </a:pPr>
            <a:r>
              <a:rPr lang="de-DE" sz="1400" dirty="0" err="1"/>
              <a:t>Anteja</a:t>
            </a:r>
            <a:r>
              <a:rPr lang="de-DE" sz="1400" dirty="0"/>
              <a:t> ECG</a:t>
            </a:r>
          </a:p>
          <a:p>
            <a:r>
              <a:rPr lang="de-DE" sz="1400" b="1" i="1" dirty="0" err="1"/>
              <a:t>Croatia</a:t>
            </a:r>
            <a:endParaRPr lang="de-DE" sz="1400" b="1" i="1" dirty="0"/>
          </a:p>
          <a:p>
            <a:pPr marL="285750" indent="-285750">
              <a:buFont typeface="Arial" charset="0"/>
              <a:buChar char="•"/>
            </a:pPr>
            <a:r>
              <a:rPr lang="de-DE" sz="1400" dirty="0" err="1"/>
              <a:t>Ministry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Economy, </a:t>
            </a:r>
            <a:r>
              <a:rPr lang="de-DE" sz="1400" dirty="0" err="1"/>
              <a:t>Entrepreneurship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Crafts</a:t>
            </a:r>
            <a:endParaRPr lang="de-DE" sz="1400" dirty="0"/>
          </a:p>
          <a:p>
            <a:pPr marL="285750" indent="-285750">
              <a:buFont typeface="Arial" charset="0"/>
              <a:buChar char="•"/>
            </a:pPr>
            <a:r>
              <a:rPr lang="de-DE" sz="1400" dirty="0" err="1"/>
              <a:t>Croatian</a:t>
            </a:r>
            <a:r>
              <a:rPr lang="de-DE" sz="1400" dirty="0"/>
              <a:t> Wood Cluster</a:t>
            </a:r>
          </a:p>
          <a:p>
            <a:pPr marL="285750" indent="-285750">
              <a:buFont typeface="Arial" charset="0"/>
              <a:buChar char="•"/>
            </a:pPr>
            <a:endParaRPr lang="de-DE" sz="1400" dirty="0"/>
          </a:p>
          <a:p>
            <a:endParaRPr lang="de-DE" sz="1400" dirty="0" smtClean="0"/>
          </a:p>
          <a:p>
            <a:pPr marL="285750" indent="-285750">
              <a:buFont typeface="Arial" charset="0"/>
              <a:buChar char="•"/>
            </a:pPr>
            <a:endParaRPr lang="de-DE" sz="1400" dirty="0"/>
          </a:p>
          <a:p>
            <a:pPr marL="285750" indent="-285750">
              <a:buFont typeface="Arial" charset="0"/>
              <a:buChar char="•"/>
            </a:pPr>
            <a:endParaRPr lang="de-DE" sz="1400" dirty="0"/>
          </a:p>
          <a:p>
            <a:endParaRPr lang="de-DE" sz="1400" dirty="0"/>
          </a:p>
        </p:txBody>
      </p:sp>
      <p:sp>
        <p:nvSpPr>
          <p:cNvPr id="30" name="Textfeld 29"/>
          <p:cNvSpPr txBox="1"/>
          <p:nvPr/>
        </p:nvSpPr>
        <p:spPr>
          <a:xfrm>
            <a:off x="6964317" y="829156"/>
            <a:ext cx="2144187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i="1" dirty="0" err="1" smtClean="0"/>
              <a:t>Slovakia</a:t>
            </a:r>
            <a:endParaRPr lang="de-DE" sz="1400" b="1" i="1" dirty="0" smtClean="0"/>
          </a:p>
          <a:p>
            <a:pPr marL="285750" indent="-285750">
              <a:buFont typeface="Arial" charset="0"/>
              <a:buChar char="•"/>
            </a:pPr>
            <a:r>
              <a:rPr lang="de-DE" sz="1400" dirty="0" err="1" smtClean="0"/>
              <a:t>Prounion</a:t>
            </a:r>
            <a:endParaRPr lang="de-DE" sz="1400" dirty="0" smtClean="0"/>
          </a:p>
          <a:p>
            <a:r>
              <a:rPr lang="de-DE" sz="1400" b="1" i="1" dirty="0"/>
              <a:t>Romania</a:t>
            </a:r>
          </a:p>
          <a:p>
            <a:pPr marL="285750" indent="-285750">
              <a:buFont typeface="Arial" charset="0"/>
              <a:buChar char="•"/>
            </a:pPr>
            <a:r>
              <a:rPr lang="de-DE" sz="1400" dirty="0" err="1"/>
              <a:t>Ministry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smtClean="0"/>
              <a:t>Economy</a:t>
            </a:r>
          </a:p>
          <a:p>
            <a:pPr marL="285750" indent="-285750">
              <a:buFont typeface="Arial" charset="0"/>
              <a:buChar char="•"/>
            </a:pPr>
            <a:r>
              <a:rPr lang="de-DE" sz="1400" dirty="0" err="1" smtClean="0"/>
              <a:t>Clustero</a:t>
            </a:r>
            <a:endParaRPr lang="de-DE" sz="1400" dirty="0"/>
          </a:p>
          <a:p>
            <a:pPr marL="285750" indent="-285750">
              <a:buFont typeface="Arial" charset="0"/>
              <a:buChar char="•"/>
            </a:pPr>
            <a:r>
              <a:rPr lang="de-DE" sz="1400" dirty="0"/>
              <a:t>Institute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Economical</a:t>
            </a:r>
            <a:r>
              <a:rPr lang="de-DE" sz="1400" dirty="0"/>
              <a:t> </a:t>
            </a:r>
            <a:br>
              <a:rPr lang="de-DE" sz="1400" dirty="0"/>
            </a:br>
            <a:r>
              <a:rPr lang="de-DE" sz="1400" dirty="0" err="1" smtClean="0"/>
              <a:t>Forecasting</a:t>
            </a:r>
            <a:endParaRPr lang="de-DE" sz="1400" dirty="0" smtClean="0"/>
          </a:p>
          <a:p>
            <a:pPr marL="285750" indent="-285750">
              <a:buFont typeface="Arial" charset="0"/>
              <a:buChar char="•"/>
            </a:pPr>
            <a:endParaRPr lang="de-DE" sz="1400" dirty="0"/>
          </a:p>
          <a:p>
            <a:pPr marL="285750" indent="-285750">
              <a:buFont typeface="Arial" charset="0"/>
              <a:buChar char="•"/>
            </a:pPr>
            <a:endParaRPr lang="de-DE" sz="1400" dirty="0" smtClean="0"/>
          </a:p>
          <a:p>
            <a:pPr marL="285750" indent="-285750">
              <a:buFont typeface="Arial" charset="0"/>
              <a:buChar char="•"/>
            </a:pPr>
            <a:endParaRPr lang="de-DE" sz="1400" dirty="0"/>
          </a:p>
          <a:p>
            <a:pPr marL="285750" indent="-285750">
              <a:buFont typeface="Arial" charset="0"/>
              <a:buChar char="•"/>
            </a:pPr>
            <a:endParaRPr lang="de-DE" sz="1400" dirty="0" smtClean="0"/>
          </a:p>
          <a:p>
            <a:pPr marL="285750" indent="-285750">
              <a:buFont typeface="Arial" charset="0"/>
              <a:buChar char="•"/>
            </a:pPr>
            <a:endParaRPr lang="de-DE" sz="1400" dirty="0"/>
          </a:p>
          <a:p>
            <a:pPr marL="285750" indent="-285750">
              <a:buFont typeface="Arial" charset="0"/>
              <a:buChar char="•"/>
            </a:pPr>
            <a:endParaRPr lang="de-DE" sz="1400" dirty="0" smtClean="0"/>
          </a:p>
          <a:p>
            <a:pPr marL="285750" indent="-285750">
              <a:buFont typeface="Arial" charset="0"/>
              <a:buChar char="•"/>
            </a:pPr>
            <a:endParaRPr lang="de-DE" sz="1400" dirty="0"/>
          </a:p>
          <a:p>
            <a:r>
              <a:rPr lang="de-DE" sz="1400" b="1" i="1" dirty="0" err="1"/>
              <a:t>Bulgaria</a:t>
            </a:r>
            <a:endParaRPr lang="de-DE" sz="1400" b="1" i="1" dirty="0"/>
          </a:p>
          <a:p>
            <a:pPr marL="285750" indent="-285750">
              <a:buFont typeface="Arial" charset="0"/>
              <a:buChar char="•"/>
            </a:pPr>
            <a:r>
              <a:rPr lang="de-DE" sz="1400" dirty="0" err="1"/>
              <a:t>Association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/>
            </a:r>
            <a:br>
              <a:rPr lang="de-DE" sz="1400" dirty="0"/>
            </a:br>
            <a:r>
              <a:rPr lang="de-DE" sz="1400" dirty="0" err="1"/>
              <a:t>Bulgarian</a:t>
            </a:r>
            <a:r>
              <a:rPr lang="de-DE" sz="1400" dirty="0"/>
              <a:t> Clusters</a:t>
            </a:r>
          </a:p>
          <a:p>
            <a:r>
              <a:rPr lang="de-DE" sz="1400" b="1" i="1" dirty="0" err="1"/>
              <a:t>Serbia</a:t>
            </a:r>
            <a:endParaRPr lang="de-DE" sz="1400" b="1" i="1" dirty="0"/>
          </a:p>
          <a:p>
            <a:pPr marL="285750" indent="-285750">
              <a:buFont typeface="Arial" charset="0"/>
              <a:buChar char="•"/>
            </a:pPr>
            <a:r>
              <a:rPr lang="de-DE" sz="1400" dirty="0"/>
              <a:t>Institute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Mechanical</a:t>
            </a:r>
            <a:r>
              <a:rPr lang="de-DE" sz="1400" dirty="0"/>
              <a:t> </a:t>
            </a:r>
            <a:br>
              <a:rPr lang="de-DE" sz="1400" dirty="0"/>
            </a:br>
            <a:r>
              <a:rPr lang="de-DE" sz="1400" dirty="0"/>
              <a:t>Engineering</a:t>
            </a:r>
          </a:p>
          <a:p>
            <a:pPr marL="285750" indent="-285750">
              <a:buFont typeface="Arial" charset="0"/>
              <a:buChar char="•"/>
            </a:pPr>
            <a:endParaRPr lang="de-DE" sz="1400" dirty="0" smtClean="0"/>
          </a:p>
          <a:p>
            <a:pPr marL="285750" indent="-285750">
              <a:buFont typeface="Arial" charset="0"/>
              <a:buChar char="•"/>
            </a:pP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745182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44624"/>
            <a:ext cx="7344816" cy="6192688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0" y="46946"/>
            <a:ext cx="7092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chemeClr val="accent1">
                    <a:lumMod val="50000"/>
                  </a:schemeClr>
                </a:solidFill>
              </a:rPr>
              <a:t>15 </a:t>
            </a:r>
            <a:r>
              <a:rPr lang="de-DE" sz="1400" b="1" dirty="0" smtClean="0">
                <a:solidFill>
                  <a:schemeClr val="accent1">
                    <a:lumMod val="50000"/>
                  </a:schemeClr>
                </a:solidFill>
              </a:rPr>
              <a:t>Project Partners + </a:t>
            </a:r>
            <a:r>
              <a:rPr lang="de-DE" b="1" dirty="0" smtClean="0">
                <a:solidFill>
                  <a:srgbClr val="E46C0A"/>
                </a:solidFill>
              </a:rPr>
              <a:t>2</a:t>
            </a:r>
            <a:r>
              <a:rPr lang="de-DE" sz="1400" b="1" dirty="0" smtClean="0">
                <a:solidFill>
                  <a:srgbClr val="E46C0A"/>
                </a:solidFill>
              </a:rPr>
              <a:t> Associated Partners </a:t>
            </a:r>
            <a:r>
              <a:rPr lang="de-DE" sz="1400" b="1" dirty="0" smtClean="0">
                <a:solidFill>
                  <a:schemeClr val="accent1">
                    <a:lumMod val="50000"/>
                  </a:schemeClr>
                </a:solidFill>
              </a:rPr>
              <a:t>	</a:t>
            </a:r>
          </a:p>
          <a:p>
            <a:r>
              <a:rPr lang="de-DE" b="1" dirty="0" smtClean="0">
                <a:solidFill>
                  <a:schemeClr val="accent1">
                    <a:lumMod val="50000"/>
                  </a:schemeClr>
                </a:solidFill>
              </a:rPr>
              <a:t>10</a:t>
            </a:r>
            <a:r>
              <a:rPr lang="de-DE" sz="1400" b="1" dirty="0" smtClean="0">
                <a:solidFill>
                  <a:schemeClr val="accent1">
                    <a:lumMod val="50000"/>
                  </a:schemeClr>
                </a:solidFill>
              </a:rPr>
              <a:t> Countries</a:t>
            </a:r>
            <a:endParaRPr lang="de-DE" sz="14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de-DE" sz="1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de-DE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Stern mit 5 Zacken 4"/>
          <p:cNvSpPr/>
          <p:nvPr/>
        </p:nvSpPr>
        <p:spPr>
          <a:xfrm>
            <a:off x="2339752" y="1988840"/>
            <a:ext cx="144016" cy="144016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Stern mit 5 Zacken 17"/>
          <p:cNvSpPr/>
          <p:nvPr/>
        </p:nvSpPr>
        <p:spPr>
          <a:xfrm>
            <a:off x="3347864" y="1929532"/>
            <a:ext cx="144016" cy="144016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Stern mit 5 Zacken 18"/>
          <p:cNvSpPr/>
          <p:nvPr/>
        </p:nvSpPr>
        <p:spPr>
          <a:xfrm>
            <a:off x="3131840" y="2636912"/>
            <a:ext cx="144016" cy="144016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Stern mit 5 Zacken 19"/>
          <p:cNvSpPr/>
          <p:nvPr/>
        </p:nvSpPr>
        <p:spPr>
          <a:xfrm>
            <a:off x="4644008" y="2179464"/>
            <a:ext cx="144016" cy="144016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Stern mit 5 Zacken 21"/>
          <p:cNvSpPr/>
          <p:nvPr/>
        </p:nvSpPr>
        <p:spPr>
          <a:xfrm>
            <a:off x="2915816" y="3022352"/>
            <a:ext cx="144016" cy="144016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Stern mit 5 Zacken 22"/>
          <p:cNvSpPr/>
          <p:nvPr/>
        </p:nvSpPr>
        <p:spPr>
          <a:xfrm>
            <a:off x="3635896" y="2996952"/>
            <a:ext cx="144016" cy="144016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Stern mit 5 Zacken 23"/>
          <p:cNvSpPr/>
          <p:nvPr/>
        </p:nvSpPr>
        <p:spPr>
          <a:xfrm>
            <a:off x="5436096" y="3212976"/>
            <a:ext cx="144016" cy="144016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Stern mit 5 Zacken 24"/>
          <p:cNvSpPr/>
          <p:nvPr/>
        </p:nvSpPr>
        <p:spPr>
          <a:xfrm>
            <a:off x="4355976" y="3717032"/>
            <a:ext cx="144016" cy="144016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Stern mit 5 Zacken 25"/>
          <p:cNvSpPr/>
          <p:nvPr/>
        </p:nvSpPr>
        <p:spPr>
          <a:xfrm>
            <a:off x="5220072" y="4077072"/>
            <a:ext cx="144016" cy="144016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Stern mit 5 Zacken 26"/>
          <p:cNvSpPr/>
          <p:nvPr/>
        </p:nvSpPr>
        <p:spPr>
          <a:xfrm>
            <a:off x="3851920" y="4005064"/>
            <a:ext cx="144016" cy="144016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Textfeld 28"/>
          <p:cNvSpPr txBox="1"/>
          <p:nvPr/>
        </p:nvSpPr>
        <p:spPr>
          <a:xfrm>
            <a:off x="2084" y="831479"/>
            <a:ext cx="3057748" cy="6124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i="1" dirty="0" smtClean="0"/>
              <a:t>Germany</a:t>
            </a:r>
          </a:p>
          <a:p>
            <a:pPr marL="285750" indent="-285750">
              <a:buFont typeface="Arial" charset="0"/>
              <a:buChar char="•"/>
            </a:pPr>
            <a:r>
              <a:rPr lang="de-DE" sz="1400" dirty="0" smtClean="0"/>
              <a:t>BIOPRO Baden-Württemberg GmbH</a:t>
            </a:r>
          </a:p>
          <a:p>
            <a:pPr marL="285750" indent="-285750">
              <a:buFont typeface="Arial" charset="0"/>
              <a:buChar char="•"/>
            </a:pPr>
            <a:r>
              <a:rPr lang="de-DE" sz="1400" dirty="0" err="1" smtClean="0"/>
              <a:t>ClusterAgentur</a:t>
            </a:r>
            <a:r>
              <a:rPr lang="de-DE" sz="1400" dirty="0" smtClean="0"/>
              <a:t> Baden-Württemberg</a:t>
            </a:r>
          </a:p>
          <a:p>
            <a:endParaRPr lang="de-DE" sz="1400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de-DE" sz="1400" i="1" dirty="0"/>
          </a:p>
          <a:p>
            <a:endParaRPr lang="de-DE" sz="1400" i="1" dirty="0" smtClean="0"/>
          </a:p>
          <a:p>
            <a:endParaRPr lang="de-DE" sz="1400" i="1" dirty="0"/>
          </a:p>
          <a:p>
            <a:endParaRPr lang="de-DE" sz="1400" i="1" dirty="0" smtClean="0"/>
          </a:p>
          <a:p>
            <a:endParaRPr lang="de-DE" sz="1400" i="1" dirty="0"/>
          </a:p>
          <a:p>
            <a:r>
              <a:rPr lang="de-DE" sz="1400" b="1" i="1" dirty="0" smtClean="0"/>
              <a:t>Czech </a:t>
            </a:r>
            <a:r>
              <a:rPr lang="de-DE" sz="1400" b="1" i="1" dirty="0" err="1" smtClean="0"/>
              <a:t>Republic</a:t>
            </a:r>
            <a:endParaRPr lang="de-DE" sz="1400" b="1" i="1" dirty="0"/>
          </a:p>
          <a:p>
            <a:pPr marL="285750" indent="-285750">
              <a:buFont typeface="Arial" charset="0"/>
              <a:buChar char="•"/>
            </a:pPr>
            <a:r>
              <a:rPr lang="de-DE" sz="1400" dirty="0"/>
              <a:t>National Cluster </a:t>
            </a:r>
            <a:r>
              <a:rPr lang="de-DE" sz="1400" dirty="0" err="1" smtClean="0"/>
              <a:t>Association</a:t>
            </a:r>
            <a:endParaRPr lang="de-DE" sz="1400" dirty="0" smtClean="0"/>
          </a:p>
          <a:p>
            <a:r>
              <a:rPr lang="de-DE" sz="1400" b="1" i="1" dirty="0" smtClean="0"/>
              <a:t>Austria</a:t>
            </a:r>
            <a:endParaRPr lang="de-DE" sz="1400" b="1" i="1" dirty="0"/>
          </a:p>
          <a:p>
            <a:pPr marL="285750" indent="-285750">
              <a:buFont typeface="Arial" charset="0"/>
              <a:buChar char="•"/>
            </a:pPr>
            <a:r>
              <a:rPr lang="de-DE" sz="1400" dirty="0" err="1"/>
              <a:t>Foodcluster</a:t>
            </a:r>
            <a:r>
              <a:rPr lang="de-DE" sz="1400" dirty="0"/>
              <a:t> OÖ</a:t>
            </a:r>
          </a:p>
          <a:p>
            <a:pPr marL="285750" indent="-285750">
              <a:buFont typeface="Arial" charset="0"/>
              <a:buChar char="•"/>
            </a:pPr>
            <a:r>
              <a:rPr lang="de-DE" sz="1400" dirty="0" err="1"/>
              <a:t>Cleantechcluster</a:t>
            </a:r>
            <a:r>
              <a:rPr lang="de-DE" sz="1400" dirty="0"/>
              <a:t> </a:t>
            </a:r>
            <a:r>
              <a:rPr lang="de-DE" sz="1400" dirty="0" smtClean="0"/>
              <a:t>OÖ</a:t>
            </a:r>
          </a:p>
          <a:p>
            <a:r>
              <a:rPr lang="de-DE" sz="1400" b="1" i="1" dirty="0" err="1" smtClean="0"/>
              <a:t>Slovenia</a:t>
            </a:r>
            <a:endParaRPr lang="de-DE" sz="1400" b="1" i="1" dirty="0"/>
          </a:p>
          <a:p>
            <a:pPr marL="285750" indent="-285750">
              <a:buFont typeface="Arial" charset="0"/>
              <a:buChar char="•"/>
            </a:pPr>
            <a:r>
              <a:rPr lang="de-DE" sz="1400" dirty="0" err="1"/>
              <a:t>Ministry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Science</a:t>
            </a:r>
          </a:p>
          <a:p>
            <a:pPr marL="285750" indent="-285750">
              <a:buFont typeface="Arial" charset="0"/>
              <a:buChar char="•"/>
            </a:pPr>
            <a:r>
              <a:rPr lang="de-DE" sz="1400" dirty="0" err="1"/>
              <a:t>Anteja</a:t>
            </a:r>
            <a:r>
              <a:rPr lang="de-DE" sz="1400" dirty="0"/>
              <a:t> ECG</a:t>
            </a:r>
          </a:p>
          <a:p>
            <a:r>
              <a:rPr lang="de-DE" sz="1400" b="1" i="1" dirty="0" err="1"/>
              <a:t>Croatia</a:t>
            </a:r>
            <a:endParaRPr lang="de-DE" sz="1400" b="1" i="1" dirty="0"/>
          </a:p>
          <a:p>
            <a:pPr marL="285750" indent="-285750">
              <a:buFont typeface="Arial" charset="0"/>
              <a:buChar char="•"/>
            </a:pPr>
            <a:r>
              <a:rPr lang="de-DE" sz="1400" dirty="0" err="1"/>
              <a:t>Ministry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Economy, </a:t>
            </a:r>
            <a:r>
              <a:rPr lang="de-DE" sz="1400" dirty="0" err="1"/>
              <a:t>Entrepreneurship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Crafts</a:t>
            </a:r>
            <a:endParaRPr lang="de-DE" sz="1400" dirty="0"/>
          </a:p>
          <a:p>
            <a:pPr marL="285750" indent="-285750">
              <a:buFont typeface="Arial" charset="0"/>
              <a:buChar char="•"/>
            </a:pPr>
            <a:r>
              <a:rPr lang="de-DE" sz="1400" dirty="0" err="1"/>
              <a:t>Croatian</a:t>
            </a:r>
            <a:r>
              <a:rPr lang="de-DE" sz="1400" dirty="0"/>
              <a:t> Wood Cluster</a:t>
            </a:r>
          </a:p>
          <a:p>
            <a:pPr marL="285750" indent="-285750">
              <a:buFont typeface="Arial" charset="0"/>
              <a:buChar char="•"/>
            </a:pPr>
            <a:endParaRPr lang="de-DE" sz="1400" dirty="0"/>
          </a:p>
          <a:p>
            <a:endParaRPr lang="de-DE" sz="1400" dirty="0" smtClean="0"/>
          </a:p>
          <a:p>
            <a:pPr marL="285750" indent="-285750">
              <a:buFont typeface="Arial" charset="0"/>
              <a:buChar char="•"/>
            </a:pPr>
            <a:endParaRPr lang="de-DE" sz="1400" dirty="0"/>
          </a:p>
          <a:p>
            <a:pPr marL="285750" indent="-285750">
              <a:buFont typeface="Arial" charset="0"/>
              <a:buChar char="•"/>
            </a:pPr>
            <a:endParaRPr lang="de-DE" sz="1400" dirty="0"/>
          </a:p>
          <a:p>
            <a:endParaRPr lang="de-DE" sz="1400" dirty="0"/>
          </a:p>
        </p:txBody>
      </p:sp>
      <p:sp>
        <p:nvSpPr>
          <p:cNvPr id="30" name="Textfeld 29"/>
          <p:cNvSpPr txBox="1"/>
          <p:nvPr/>
        </p:nvSpPr>
        <p:spPr>
          <a:xfrm>
            <a:off x="6964317" y="829156"/>
            <a:ext cx="2179683" cy="5693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i="1" dirty="0" err="1" smtClean="0"/>
              <a:t>Slovakia</a:t>
            </a:r>
            <a:endParaRPr lang="de-DE" sz="1400" b="1" i="1" dirty="0" smtClean="0"/>
          </a:p>
          <a:p>
            <a:pPr marL="285750" indent="-285750">
              <a:buFont typeface="Arial" charset="0"/>
              <a:buChar char="•"/>
            </a:pPr>
            <a:r>
              <a:rPr lang="de-DE" sz="1400" dirty="0" err="1" smtClean="0"/>
              <a:t>Prounion</a:t>
            </a:r>
            <a:endParaRPr lang="de-DE" sz="1400" dirty="0" smtClean="0"/>
          </a:p>
          <a:p>
            <a:r>
              <a:rPr lang="de-DE" sz="1400" b="1" i="1" dirty="0"/>
              <a:t>Romania</a:t>
            </a:r>
          </a:p>
          <a:p>
            <a:pPr marL="285750" indent="-285750">
              <a:buFont typeface="Arial" charset="0"/>
              <a:buChar char="•"/>
            </a:pPr>
            <a:r>
              <a:rPr lang="de-DE" sz="1400" dirty="0" err="1"/>
              <a:t>Ministry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smtClean="0"/>
              <a:t>Economy</a:t>
            </a:r>
          </a:p>
          <a:p>
            <a:pPr marL="285750" indent="-285750">
              <a:buFont typeface="Arial" charset="0"/>
              <a:buChar char="•"/>
            </a:pPr>
            <a:r>
              <a:rPr lang="de-DE" sz="1400" dirty="0" err="1" smtClean="0"/>
              <a:t>Clustero</a:t>
            </a:r>
            <a:endParaRPr lang="de-DE" sz="1400" dirty="0"/>
          </a:p>
          <a:p>
            <a:pPr marL="285750" indent="-285750">
              <a:buFont typeface="Arial" charset="0"/>
              <a:buChar char="•"/>
            </a:pPr>
            <a:r>
              <a:rPr lang="de-DE" sz="1400" dirty="0"/>
              <a:t>Institute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Economical</a:t>
            </a:r>
            <a:r>
              <a:rPr lang="de-DE" sz="1400" dirty="0"/>
              <a:t> </a:t>
            </a:r>
            <a:br>
              <a:rPr lang="de-DE" sz="1400" dirty="0"/>
            </a:br>
            <a:r>
              <a:rPr lang="de-DE" sz="1400" dirty="0" err="1" smtClean="0"/>
              <a:t>Forecasting</a:t>
            </a:r>
            <a:endParaRPr lang="de-DE" sz="1400" dirty="0" smtClean="0"/>
          </a:p>
          <a:p>
            <a:pPr marL="285750" indent="-285750">
              <a:buFont typeface="Arial" charset="0"/>
              <a:buChar char="•"/>
            </a:pPr>
            <a:endParaRPr lang="de-DE" sz="1400" dirty="0"/>
          </a:p>
          <a:p>
            <a:pPr marL="285750" indent="-285750">
              <a:buFont typeface="Arial" charset="0"/>
              <a:buChar char="•"/>
            </a:pPr>
            <a:endParaRPr lang="de-DE" sz="1400" dirty="0" smtClean="0"/>
          </a:p>
          <a:p>
            <a:pPr marL="285750" indent="-285750">
              <a:buFont typeface="Arial" charset="0"/>
              <a:buChar char="•"/>
            </a:pPr>
            <a:endParaRPr lang="de-DE" sz="1400" dirty="0"/>
          </a:p>
          <a:p>
            <a:pPr marL="285750" indent="-285750">
              <a:buFont typeface="Arial" charset="0"/>
              <a:buChar char="•"/>
            </a:pPr>
            <a:endParaRPr lang="de-DE" sz="1400" dirty="0" smtClean="0"/>
          </a:p>
          <a:p>
            <a:pPr marL="285750" indent="-285750">
              <a:buFont typeface="Arial" charset="0"/>
              <a:buChar char="•"/>
            </a:pPr>
            <a:endParaRPr lang="de-DE" sz="1400" dirty="0"/>
          </a:p>
          <a:p>
            <a:pPr marL="285750" indent="-285750">
              <a:buFont typeface="Arial" charset="0"/>
              <a:buChar char="•"/>
            </a:pPr>
            <a:endParaRPr lang="de-DE" sz="1400" dirty="0" smtClean="0"/>
          </a:p>
          <a:p>
            <a:pPr marL="285750" indent="-285750">
              <a:buFont typeface="Arial" charset="0"/>
              <a:buChar char="•"/>
            </a:pPr>
            <a:endParaRPr lang="de-DE" sz="1400" dirty="0"/>
          </a:p>
          <a:p>
            <a:r>
              <a:rPr lang="de-DE" sz="1400" b="1" i="1" dirty="0" err="1"/>
              <a:t>Bulgaria</a:t>
            </a:r>
            <a:endParaRPr lang="de-DE" sz="1400" b="1" i="1" dirty="0"/>
          </a:p>
          <a:p>
            <a:pPr marL="285750" indent="-285750">
              <a:buFont typeface="Arial" charset="0"/>
              <a:buChar char="•"/>
            </a:pPr>
            <a:r>
              <a:rPr lang="de-DE" sz="1400" dirty="0" err="1"/>
              <a:t>Association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/>
            </a:r>
            <a:br>
              <a:rPr lang="de-DE" sz="1400" dirty="0"/>
            </a:br>
            <a:r>
              <a:rPr lang="de-DE" sz="1400" dirty="0" err="1"/>
              <a:t>Bulgarian</a:t>
            </a:r>
            <a:r>
              <a:rPr lang="de-DE" sz="1400" dirty="0"/>
              <a:t> Clusters</a:t>
            </a:r>
          </a:p>
          <a:p>
            <a:r>
              <a:rPr lang="de-DE" sz="1400" b="1" i="1" dirty="0" err="1"/>
              <a:t>Serbia</a:t>
            </a:r>
            <a:endParaRPr lang="de-DE" sz="1400" b="1" i="1" dirty="0"/>
          </a:p>
          <a:p>
            <a:pPr marL="285750" indent="-285750">
              <a:buFont typeface="Arial" charset="0"/>
              <a:buChar char="•"/>
            </a:pPr>
            <a:r>
              <a:rPr lang="de-DE" sz="1400" dirty="0"/>
              <a:t>Institute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Mechanical</a:t>
            </a:r>
            <a:r>
              <a:rPr lang="de-DE" sz="1400" dirty="0"/>
              <a:t> </a:t>
            </a:r>
            <a:br>
              <a:rPr lang="de-DE" sz="1400" dirty="0"/>
            </a:br>
            <a:r>
              <a:rPr lang="de-DE" sz="1400" dirty="0" smtClean="0"/>
              <a:t>Engineering</a:t>
            </a:r>
          </a:p>
          <a:p>
            <a:r>
              <a:rPr lang="de-DE" sz="1400" b="1" i="1" dirty="0" smtClean="0">
                <a:solidFill>
                  <a:srgbClr val="E46C0A"/>
                </a:solidFill>
              </a:rPr>
              <a:t>Montenegro</a:t>
            </a:r>
          </a:p>
          <a:p>
            <a:pPr marL="285750" indent="-285750">
              <a:buFont typeface="Arial"/>
              <a:buChar char="•"/>
            </a:pPr>
            <a:r>
              <a:rPr lang="de-DE" sz="1400" dirty="0" err="1" smtClean="0">
                <a:solidFill>
                  <a:srgbClr val="E46C0A"/>
                </a:solidFill>
              </a:rPr>
              <a:t>Vinecluster</a:t>
            </a:r>
            <a:r>
              <a:rPr lang="de-DE" sz="1400" dirty="0" smtClean="0">
                <a:solidFill>
                  <a:srgbClr val="E46C0A"/>
                </a:solidFill>
              </a:rPr>
              <a:t> </a:t>
            </a:r>
            <a:r>
              <a:rPr lang="de-DE" sz="1400" dirty="0" err="1" smtClean="0">
                <a:solidFill>
                  <a:srgbClr val="E46C0A"/>
                </a:solidFill>
              </a:rPr>
              <a:t>of</a:t>
            </a:r>
            <a:r>
              <a:rPr lang="de-DE" sz="1400" dirty="0" smtClean="0">
                <a:solidFill>
                  <a:srgbClr val="E46C0A"/>
                </a:solidFill>
              </a:rPr>
              <a:t> Montenegro</a:t>
            </a:r>
            <a:endParaRPr lang="de-DE" sz="1400" dirty="0">
              <a:solidFill>
                <a:srgbClr val="E46C0A"/>
              </a:solidFill>
            </a:endParaRPr>
          </a:p>
          <a:p>
            <a:endParaRPr lang="de-DE" sz="1400" dirty="0"/>
          </a:p>
          <a:p>
            <a:pPr marL="285750" indent="-285750">
              <a:buFont typeface="Arial" charset="0"/>
              <a:buChar char="•"/>
            </a:pPr>
            <a:endParaRPr lang="de-DE" sz="1400" dirty="0" smtClean="0"/>
          </a:p>
          <a:p>
            <a:pPr marL="285750" indent="-285750">
              <a:buFont typeface="Arial" charset="0"/>
              <a:buChar char="•"/>
            </a:pPr>
            <a:endParaRPr lang="de-DE" sz="1400" dirty="0"/>
          </a:p>
        </p:txBody>
      </p:sp>
      <p:sp>
        <p:nvSpPr>
          <p:cNvPr id="2" name="Rechteck 1"/>
          <p:cNvSpPr/>
          <p:nvPr/>
        </p:nvSpPr>
        <p:spPr>
          <a:xfrm>
            <a:off x="0" y="1897668"/>
            <a:ext cx="183569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de-DE" sz="1400" dirty="0" err="1">
                <a:solidFill>
                  <a:schemeClr val="accent6">
                    <a:lumMod val="75000"/>
                  </a:schemeClr>
                </a:solidFill>
              </a:rPr>
              <a:t>Ministry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6">
                    <a:lumMod val="75000"/>
                  </a:schemeClr>
                </a:solidFill>
              </a:rPr>
              <a:t>of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6">
                    <a:lumMod val="75000"/>
                  </a:schemeClr>
                </a:solidFill>
              </a:rPr>
              <a:t>Economic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6">
                    <a:lumMod val="75000"/>
                  </a:schemeClr>
                </a:solidFill>
              </a:rPr>
              <a:t>Affairs</a:t>
            </a:r>
            <a:r>
              <a:rPr lang="de-DE" sz="1400" dirty="0" smtClean="0">
                <a:solidFill>
                  <a:schemeClr val="accent6">
                    <a:lumMod val="75000"/>
                  </a:schemeClr>
                </a:solidFill>
              </a:rPr>
              <a:t>, Labour &amp; </a:t>
            </a:r>
            <a:r>
              <a:rPr lang="de-DE" sz="1400" dirty="0" err="1">
                <a:solidFill>
                  <a:schemeClr val="accent6">
                    <a:lumMod val="75000"/>
                  </a:schemeClr>
                </a:solidFill>
              </a:rPr>
              <a:t>Housing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de-DE" sz="14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Baden-Württemberg</a:t>
            </a:r>
          </a:p>
        </p:txBody>
      </p:sp>
    </p:spTree>
    <p:extLst>
      <p:ext uri="{BB962C8B-B14F-4D97-AF65-F5344CB8AC3E}">
        <p14:creationId xmlns:p14="http://schemas.microsoft.com/office/powerpoint/2010/main" val="945315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ild 21"/>
          <p:cNvPicPr>
            <a:picLocks noChangeAspect="1"/>
          </p:cNvPicPr>
          <p:nvPr/>
        </p:nvPicPr>
        <p:blipFill rotWithShape="1">
          <a:blip r:embed="rId2"/>
          <a:srcRect t="32843"/>
          <a:stretch/>
        </p:blipFill>
        <p:spPr>
          <a:xfrm>
            <a:off x="611560" y="3572085"/>
            <a:ext cx="7670800" cy="1159933"/>
          </a:xfrm>
          <a:prstGeom prst="rect">
            <a:avLst/>
          </a:prstGeom>
        </p:spPr>
      </p:pic>
      <p:sp>
        <p:nvSpPr>
          <p:cNvPr id="23" name="Richtungspfeil 22"/>
          <p:cNvSpPr/>
          <p:nvPr/>
        </p:nvSpPr>
        <p:spPr>
          <a:xfrm>
            <a:off x="630536" y="2715794"/>
            <a:ext cx="3528392" cy="648072"/>
          </a:xfrm>
          <a:prstGeom prst="homePlat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"/>
              <a:cs typeface="Calibri"/>
            </a:endParaRPr>
          </a:p>
        </p:txBody>
      </p:sp>
      <p:sp>
        <p:nvSpPr>
          <p:cNvPr id="24" name="Eingebuchteter Richtungspfeil 23"/>
          <p:cNvSpPr/>
          <p:nvPr/>
        </p:nvSpPr>
        <p:spPr>
          <a:xfrm>
            <a:off x="3942904" y="2715794"/>
            <a:ext cx="4968552" cy="648072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25" name="Bild 24"/>
          <p:cNvPicPr>
            <a:picLocks noChangeAspect="1"/>
          </p:cNvPicPr>
          <p:nvPr/>
        </p:nvPicPr>
        <p:blipFill rotWithShape="1">
          <a:blip r:embed="rId2"/>
          <a:srcRect b="89894"/>
          <a:stretch/>
        </p:blipFill>
        <p:spPr>
          <a:xfrm>
            <a:off x="630536" y="5164066"/>
            <a:ext cx="7670800" cy="174554"/>
          </a:xfrm>
          <a:prstGeom prst="rect">
            <a:avLst/>
          </a:prstGeom>
        </p:spPr>
      </p:pic>
      <p:sp>
        <p:nvSpPr>
          <p:cNvPr id="26" name="Textfeld 25"/>
          <p:cNvSpPr txBox="1"/>
          <p:nvPr/>
        </p:nvSpPr>
        <p:spPr>
          <a:xfrm>
            <a:off x="1206600" y="2859810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Calibri"/>
                <a:cs typeface="Calibri"/>
              </a:rPr>
              <a:t>Phase 1 - Data Survey</a:t>
            </a:r>
            <a:endParaRPr lang="de-DE" dirty="0">
              <a:latin typeface="Calibri"/>
              <a:cs typeface="Calibri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4211960" y="2859810"/>
            <a:ext cx="4147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Calibri"/>
                <a:cs typeface="Calibri"/>
              </a:rPr>
              <a:t>Phase 2 </a:t>
            </a:r>
            <a:r>
              <a:rPr lang="mr-IN" dirty="0" smtClean="0">
                <a:latin typeface="Calibri"/>
                <a:cs typeface="Calibri"/>
              </a:rPr>
              <a:t>–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Establishing</a:t>
            </a:r>
            <a:r>
              <a:rPr lang="de-DE" dirty="0" smtClean="0">
                <a:latin typeface="Calibri"/>
                <a:cs typeface="Calibri"/>
              </a:rPr>
              <a:t> bio-</a:t>
            </a:r>
            <a:r>
              <a:rPr lang="de-DE" dirty="0" err="1" smtClean="0">
                <a:latin typeface="Calibri"/>
                <a:cs typeface="Calibri"/>
              </a:rPr>
              <a:t>based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networks</a:t>
            </a:r>
            <a:endParaRPr lang="de-DE" dirty="0">
              <a:latin typeface="Calibri"/>
              <a:cs typeface="Calibri"/>
            </a:endParaRPr>
          </a:p>
        </p:txBody>
      </p:sp>
      <p:pic>
        <p:nvPicPr>
          <p:cNvPr id="28" name="Bild 27"/>
          <p:cNvPicPr>
            <a:picLocks noChangeAspect="1"/>
          </p:cNvPicPr>
          <p:nvPr/>
        </p:nvPicPr>
        <p:blipFill rotWithShape="1">
          <a:blip r:embed="rId2"/>
          <a:srcRect t="11213" b="78250"/>
          <a:stretch/>
        </p:blipFill>
        <p:spPr>
          <a:xfrm>
            <a:off x="630536" y="4951536"/>
            <a:ext cx="7639704" cy="181254"/>
          </a:xfrm>
          <a:prstGeom prst="rect">
            <a:avLst/>
          </a:prstGeom>
        </p:spPr>
      </p:pic>
      <p:sp>
        <p:nvSpPr>
          <p:cNvPr id="29" name="Rechteck 28"/>
          <p:cNvSpPr/>
          <p:nvPr/>
        </p:nvSpPr>
        <p:spPr>
          <a:xfrm>
            <a:off x="629920" y="2715794"/>
            <a:ext cx="7655317" cy="2657422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0" name="Bild 29" descr="standard logo image - DanuBioValNe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24744"/>
            <a:ext cx="3541748" cy="1368152"/>
          </a:xfrm>
          <a:prstGeom prst="rect">
            <a:avLst/>
          </a:prstGeom>
        </p:spPr>
      </p:pic>
      <p:sp>
        <p:nvSpPr>
          <p:cNvPr id="31" name="Titel 1"/>
          <p:cNvSpPr txBox="1">
            <a:spLocks/>
          </p:cNvSpPr>
          <p:nvPr/>
        </p:nvSpPr>
        <p:spPr>
          <a:xfrm>
            <a:off x="251520" y="221178"/>
            <a:ext cx="6696744" cy="54352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800" kern="1200">
                <a:solidFill>
                  <a:schemeClr val="tx1"/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de-DE" dirty="0" smtClean="0">
                <a:solidFill>
                  <a:srgbClr val="10253F"/>
                </a:solidFill>
                <a:latin typeface="Calibri"/>
                <a:cs typeface="Calibri"/>
              </a:rPr>
              <a:t>Workflow </a:t>
            </a:r>
            <a:r>
              <a:rPr lang="de-DE" dirty="0" err="1" smtClean="0">
                <a:solidFill>
                  <a:srgbClr val="10253F"/>
                </a:solidFill>
                <a:latin typeface="Calibri"/>
                <a:cs typeface="Calibri"/>
              </a:rPr>
              <a:t>of</a:t>
            </a:r>
            <a:r>
              <a:rPr lang="de-DE" dirty="0" smtClean="0">
                <a:solidFill>
                  <a:srgbClr val="10253F"/>
                </a:solidFill>
                <a:latin typeface="Calibri"/>
                <a:cs typeface="Calibri"/>
              </a:rPr>
              <a:t> </a:t>
            </a:r>
            <a:r>
              <a:rPr lang="de-DE" dirty="0" err="1" smtClean="0">
                <a:solidFill>
                  <a:srgbClr val="10253F"/>
                </a:solidFill>
                <a:latin typeface="Calibri"/>
                <a:cs typeface="Calibri"/>
              </a:rPr>
              <a:t>the</a:t>
            </a:r>
            <a:r>
              <a:rPr lang="de-DE" dirty="0" smtClean="0">
                <a:solidFill>
                  <a:srgbClr val="10253F"/>
                </a:solidFill>
                <a:latin typeface="Calibri"/>
                <a:cs typeface="Calibri"/>
              </a:rPr>
              <a:t> </a:t>
            </a:r>
            <a:r>
              <a:rPr lang="de-DE" dirty="0" err="1" smtClean="0">
                <a:solidFill>
                  <a:srgbClr val="10253F"/>
                </a:solidFill>
                <a:latin typeface="Calibri"/>
                <a:cs typeface="Calibri"/>
              </a:rPr>
              <a:t>DanuBioValNet</a:t>
            </a:r>
            <a:r>
              <a:rPr lang="de-DE" dirty="0" smtClean="0">
                <a:solidFill>
                  <a:srgbClr val="10253F"/>
                </a:solidFill>
                <a:latin typeface="Calibri"/>
                <a:cs typeface="Calibri"/>
              </a:rPr>
              <a:t> </a:t>
            </a:r>
            <a:r>
              <a:rPr lang="de-DE" dirty="0" err="1" smtClean="0">
                <a:solidFill>
                  <a:srgbClr val="10253F"/>
                </a:solidFill>
                <a:latin typeface="Calibri"/>
                <a:cs typeface="Calibri"/>
              </a:rPr>
              <a:t>project</a:t>
            </a:r>
            <a:endParaRPr lang="de-DE" dirty="0">
              <a:solidFill>
                <a:srgbClr val="10253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3612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ung 1"/>
          <p:cNvGrpSpPr/>
          <p:nvPr/>
        </p:nvGrpSpPr>
        <p:grpSpPr>
          <a:xfrm>
            <a:off x="251520" y="2780928"/>
            <a:ext cx="2304256" cy="1512168"/>
            <a:chOff x="611560" y="2715794"/>
            <a:chExt cx="8299896" cy="2657422"/>
          </a:xfrm>
        </p:grpSpPr>
        <p:pic>
          <p:nvPicPr>
            <p:cNvPr id="22" name="Bild 21"/>
            <p:cNvPicPr>
              <a:picLocks noChangeAspect="1"/>
            </p:cNvPicPr>
            <p:nvPr/>
          </p:nvPicPr>
          <p:blipFill rotWithShape="1">
            <a:blip r:embed="rId2"/>
            <a:srcRect t="32843"/>
            <a:stretch/>
          </p:blipFill>
          <p:spPr>
            <a:xfrm>
              <a:off x="611560" y="3572085"/>
              <a:ext cx="7670800" cy="1159933"/>
            </a:xfrm>
            <a:prstGeom prst="rect">
              <a:avLst/>
            </a:prstGeom>
          </p:spPr>
        </p:pic>
        <p:sp>
          <p:nvSpPr>
            <p:cNvPr id="23" name="Richtungspfeil 22"/>
            <p:cNvSpPr/>
            <p:nvPr/>
          </p:nvSpPr>
          <p:spPr>
            <a:xfrm>
              <a:off x="630536" y="2715794"/>
              <a:ext cx="3528392" cy="648072"/>
            </a:xfrm>
            <a:prstGeom prst="homePlat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24" name="Eingebuchteter Richtungspfeil 23"/>
            <p:cNvSpPr/>
            <p:nvPr/>
          </p:nvSpPr>
          <p:spPr>
            <a:xfrm>
              <a:off x="3942904" y="2715794"/>
              <a:ext cx="4968552" cy="648072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  <p:pic>
          <p:nvPicPr>
            <p:cNvPr id="25" name="Bild 24"/>
            <p:cNvPicPr>
              <a:picLocks noChangeAspect="1"/>
            </p:cNvPicPr>
            <p:nvPr/>
          </p:nvPicPr>
          <p:blipFill rotWithShape="1">
            <a:blip r:embed="rId2"/>
            <a:srcRect b="89894"/>
            <a:stretch/>
          </p:blipFill>
          <p:spPr>
            <a:xfrm>
              <a:off x="630536" y="5164066"/>
              <a:ext cx="7670800" cy="174554"/>
            </a:xfrm>
            <a:prstGeom prst="rect">
              <a:avLst/>
            </a:prstGeom>
          </p:spPr>
        </p:pic>
        <p:sp>
          <p:nvSpPr>
            <p:cNvPr id="27" name="Textfeld 26"/>
            <p:cNvSpPr txBox="1"/>
            <p:nvPr/>
          </p:nvSpPr>
          <p:spPr>
            <a:xfrm>
              <a:off x="4211961" y="2859810"/>
              <a:ext cx="337861" cy="6520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de-DE" dirty="0">
                <a:latin typeface="Calibri"/>
                <a:cs typeface="Calibri"/>
              </a:endParaRPr>
            </a:p>
          </p:txBody>
        </p:sp>
        <p:pic>
          <p:nvPicPr>
            <p:cNvPr id="28" name="Bild 27"/>
            <p:cNvPicPr>
              <a:picLocks noChangeAspect="1"/>
            </p:cNvPicPr>
            <p:nvPr/>
          </p:nvPicPr>
          <p:blipFill rotWithShape="1">
            <a:blip r:embed="rId2"/>
            <a:srcRect t="11213" b="78250"/>
            <a:stretch/>
          </p:blipFill>
          <p:spPr>
            <a:xfrm>
              <a:off x="630536" y="4951536"/>
              <a:ext cx="7639704" cy="181254"/>
            </a:xfrm>
            <a:prstGeom prst="rect">
              <a:avLst/>
            </a:prstGeom>
          </p:spPr>
        </p:pic>
        <p:sp>
          <p:nvSpPr>
            <p:cNvPr id="29" name="Rechteck 28"/>
            <p:cNvSpPr/>
            <p:nvPr/>
          </p:nvSpPr>
          <p:spPr>
            <a:xfrm>
              <a:off x="629920" y="2715794"/>
              <a:ext cx="7655317" cy="2657422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1" name="Titel 1"/>
          <p:cNvSpPr txBox="1">
            <a:spLocks/>
          </p:cNvSpPr>
          <p:nvPr/>
        </p:nvSpPr>
        <p:spPr>
          <a:xfrm>
            <a:off x="251520" y="221178"/>
            <a:ext cx="6696744" cy="54352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800" kern="1200">
                <a:solidFill>
                  <a:schemeClr val="tx1"/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de-DE" dirty="0" err="1" smtClean="0">
                <a:solidFill>
                  <a:srgbClr val="10253F"/>
                </a:solidFill>
                <a:latin typeface="Calibri"/>
                <a:cs typeface="Calibri"/>
              </a:rPr>
              <a:t>DanuBioValNet</a:t>
            </a:r>
            <a:r>
              <a:rPr lang="de-DE" dirty="0" smtClean="0">
                <a:solidFill>
                  <a:srgbClr val="10253F"/>
                </a:solidFill>
                <a:latin typeface="Calibri"/>
                <a:cs typeface="Calibri"/>
              </a:rPr>
              <a:t> </a:t>
            </a:r>
            <a:r>
              <a:rPr lang="de-DE" dirty="0" err="1" smtClean="0">
                <a:solidFill>
                  <a:srgbClr val="10253F"/>
                </a:solidFill>
                <a:latin typeface="Calibri"/>
                <a:cs typeface="Calibri"/>
              </a:rPr>
              <a:t>is</a:t>
            </a:r>
            <a:r>
              <a:rPr lang="de-DE" dirty="0" smtClean="0">
                <a:solidFill>
                  <a:srgbClr val="10253F"/>
                </a:solidFill>
                <a:latin typeface="Calibri"/>
                <a:cs typeface="Calibri"/>
              </a:rPr>
              <a:t> </a:t>
            </a:r>
            <a:r>
              <a:rPr lang="de-DE" b="1" dirty="0" err="1" smtClean="0">
                <a:solidFill>
                  <a:srgbClr val="10253F"/>
                </a:solidFill>
                <a:latin typeface="Calibri"/>
                <a:cs typeface="Calibri"/>
              </a:rPr>
              <a:t>groundbreaking</a:t>
            </a:r>
            <a:r>
              <a:rPr lang="de-DE" dirty="0" smtClean="0">
                <a:solidFill>
                  <a:srgbClr val="10253F"/>
                </a:solidFill>
                <a:latin typeface="Calibri"/>
                <a:cs typeface="Calibri"/>
              </a:rPr>
              <a:t> </a:t>
            </a:r>
            <a:r>
              <a:rPr lang="de-DE" dirty="0" err="1" smtClean="0">
                <a:solidFill>
                  <a:srgbClr val="10253F"/>
                </a:solidFill>
                <a:latin typeface="Calibri"/>
                <a:cs typeface="Calibri"/>
              </a:rPr>
              <a:t>for</a:t>
            </a:r>
            <a:r>
              <a:rPr lang="de-DE" dirty="0" smtClean="0">
                <a:solidFill>
                  <a:srgbClr val="10253F"/>
                </a:solidFill>
                <a:latin typeface="Calibri"/>
                <a:cs typeface="Calibri"/>
              </a:rPr>
              <a:t> </a:t>
            </a:r>
            <a:r>
              <a:rPr lang="de-DE" dirty="0" err="1" smtClean="0">
                <a:solidFill>
                  <a:srgbClr val="10253F"/>
                </a:solidFill>
                <a:latin typeface="Calibri"/>
                <a:cs typeface="Calibri"/>
              </a:rPr>
              <a:t>further</a:t>
            </a:r>
            <a:r>
              <a:rPr lang="de-DE" dirty="0" smtClean="0">
                <a:solidFill>
                  <a:srgbClr val="10253F"/>
                </a:solidFill>
                <a:latin typeface="Calibri"/>
                <a:cs typeface="Calibri"/>
              </a:rPr>
              <a:t> </a:t>
            </a:r>
            <a:r>
              <a:rPr lang="de-DE" dirty="0" err="1" smtClean="0">
                <a:solidFill>
                  <a:srgbClr val="10253F"/>
                </a:solidFill>
                <a:latin typeface="Calibri"/>
                <a:cs typeface="Calibri"/>
              </a:rPr>
              <a:t>projects</a:t>
            </a:r>
            <a:endParaRPr lang="de-DE" dirty="0">
              <a:solidFill>
                <a:srgbClr val="10253F"/>
              </a:solidFill>
              <a:latin typeface="Calibri"/>
              <a:cs typeface="Calibri"/>
            </a:endParaRPr>
          </a:p>
        </p:txBody>
      </p:sp>
      <p:sp>
        <p:nvSpPr>
          <p:cNvPr id="5" name="Eckige Klammer links 4"/>
          <p:cNvSpPr/>
          <p:nvPr/>
        </p:nvSpPr>
        <p:spPr>
          <a:xfrm>
            <a:off x="2699792" y="2636912"/>
            <a:ext cx="144016" cy="1944216"/>
          </a:xfrm>
          <a:prstGeom prst="leftBracket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7" name="Gerade Verbindung 6"/>
          <p:cNvCxnSpPr>
            <a:stCxn id="52" idx="1"/>
            <a:endCxn id="29" idx="3"/>
          </p:cNvCxnSpPr>
          <p:nvPr/>
        </p:nvCxnSpPr>
        <p:spPr>
          <a:xfrm flipH="1">
            <a:off x="2381922" y="3537012"/>
            <a:ext cx="461886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0" name="Bild 49" descr="Fotolia_118994202_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077072"/>
            <a:ext cx="1383806" cy="936104"/>
          </a:xfrm>
          <a:prstGeom prst="rect">
            <a:avLst/>
          </a:prstGeom>
          <a:ln w="9525" cap="sq" cmpd="sng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" name="Bild 50" descr="Fotolia_107182915_L Petinov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060848"/>
            <a:ext cx="1391514" cy="936104"/>
          </a:xfrm>
          <a:prstGeom prst="rect">
            <a:avLst/>
          </a:prstGeom>
          <a:ln w="9525" cap="sq" cmpd="sng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2" name="Bild 51" descr="1024px-PA120016.jpe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" r="6221" b="35745"/>
          <a:stretch/>
        </p:blipFill>
        <p:spPr>
          <a:xfrm>
            <a:off x="2843808" y="3068960"/>
            <a:ext cx="1383806" cy="936104"/>
          </a:xfrm>
          <a:prstGeom prst="rect">
            <a:avLst/>
          </a:prstGeom>
          <a:ln w="9525" cap="sq" cmpd="sng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8" name="Textfeld 47"/>
          <p:cNvSpPr txBox="1"/>
          <p:nvPr/>
        </p:nvSpPr>
        <p:spPr>
          <a:xfrm>
            <a:off x="4355976" y="2200796"/>
            <a:ext cx="44644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Further projects</a:t>
            </a:r>
            <a:r>
              <a:rPr lang="en-US" sz="2400" dirty="0" smtClean="0">
                <a:solidFill>
                  <a:srgbClr val="000000"/>
                </a:solidFill>
                <a:cs typeface="Calibri"/>
              </a:rPr>
              <a:t> based on </a:t>
            </a:r>
            <a:r>
              <a:rPr lang="en-US" sz="2400" dirty="0" err="1" smtClean="0">
                <a:solidFill>
                  <a:srgbClr val="000000"/>
                </a:solidFill>
                <a:cs typeface="Calibri"/>
              </a:rPr>
              <a:t>DanuBioValNet‘s</a:t>
            </a:r>
            <a:r>
              <a:rPr lang="en-US" sz="2400" dirty="0" smtClean="0">
                <a:solidFill>
                  <a:srgbClr val="000000"/>
                </a:solidFill>
                <a:cs typeface="Calibri"/>
              </a:rPr>
              <a:t> activities </a:t>
            </a:r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will strengthen and secure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dissemination of the </a:t>
            </a:r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bio-based industry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; Funding schemes (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  <a:cs typeface="Calibri"/>
              </a:rPr>
              <a:t>Cosme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, Horizon2020/FP9, regional development funds,...)</a:t>
            </a:r>
            <a:endParaRPr lang="en-US" sz="2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9340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ung 1"/>
          <p:cNvGrpSpPr/>
          <p:nvPr/>
        </p:nvGrpSpPr>
        <p:grpSpPr>
          <a:xfrm>
            <a:off x="251520" y="2780928"/>
            <a:ext cx="2304256" cy="1512168"/>
            <a:chOff x="611560" y="2715794"/>
            <a:chExt cx="8299896" cy="2657422"/>
          </a:xfrm>
        </p:grpSpPr>
        <p:pic>
          <p:nvPicPr>
            <p:cNvPr id="22" name="Bild 21"/>
            <p:cNvPicPr>
              <a:picLocks noChangeAspect="1"/>
            </p:cNvPicPr>
            <p:nvPr/>
          </p:nvPicPr>
          <p:blipFill rotWithShape="1">
            <a:blip r:embed="rId2"/>
            <a:srcRect t="32843"/>
            <a:stretch/>
          </p:blipFill>
          <p:spPr>
            <a:xfrm>
              <a:off x="611560" y="3572085"/>
              <a:ext cx="7670800" cy="1159933"/>
            </a:xfrm>
            <a:prstGeom prst="rect">
              <a:avLst/>
            </a:prstGeom>
          </p:spPr>
        </p:pic>
        <p:sp>
          <p:nvSpPr>
            <p:cNvPr id="23" name="Richtungspfeil 22"/>
            <p:cNvSpPr/>
            <p:nvPr/>
          </p:nvSpPr>
          <p:spPr>
            <a:xfrm>
              <a:off x="630536" y="2715794"/>
              <a:ext cx="3528392" cy="648072"/>
            </a:xfrm>
            <a:prstGeom prst="homePlat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24" name="Eingebuchteter Richtungspfeil 23"/>
            <p:cNvSpPr/>
            <p:nvPr/>
          </p:nvSpPr>
          <p:spPr>
            <a:xfrm>
              <a:off x="3942904" y="2715794"/>
              <a:ext cx="4968552" cy="648072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  <p:pic>
          <p:nvPicPr>
            <p:cNvPr id="25" name="Bild 24"/>
            <p:cNvPicPr>
              <a:picLocks noChangeAspect="1"/>
            </p:cNvPicPr>
            <p:nvPr/>
          </p:nvPicPr>
          <p:blipFill rotWithShape="1">
            <a:blip r:embed="rId2"/>
            <a:srcRect b="89894"/>
            <a:stretch/>
          </p:blipFill>
          <p:spPr>
            <a:xfrm>
              <a:off x="630536" y="5164066"/>
              <a:ext cx="7670800" cy="174554"/>
            </a:xfrm>
            <a:prstGeom prst="rect">
              <a:avLst/>
            </a:prstGeom>
          </p:spPr>
        </p:pic>
        <p:sp>
          <p:nvSpPr>
            <p:cNvPr id="27" name="Textfeld 26"/>
            <p:cNvSpPr txBox="1"/>
            <p:nvPr/>
          </p:nvSpPr>
          <p:spPr>
            <a:xfrm>
              <a:off x="4211961" y="2859810"/>
              <a:ext cx="337861" cy="6520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de-DE" dirty="0">
                <a:latin typeface="Calibri"/>
                <a:cs typeface="Calibri"/>
              </a:endParaRPr>
            </a:p>
          </p:txBody>
        </p:sp>
        <p:pic>
          <p:nvPicPr>
            <p:cNvPr id="28" name="Bild 27"/>
            <p:cNvPicPr>
              <a:picLocks noChangeAspect="1"/>
            </p:cNvPicPr>
            <p:nvPr/>
          </p:nvPicPr>
          <p:blipFill rotWithShape="1">
            <a:blip r:embed="rId2"/>
            <a:srcRect t="11213" b="78250"/>
            <a:stretch/>
          </p:blipFill>
          <p:spPr>
            <a:xfrm>
              <a:off x="630536" y="4951536"/>
              <a:ext cx="7639704" cy="181254"/>
            </a:xfrm>
            <a:prstGeom prst="rect">
              <a:avLst/>
            </a:prstGeom>
          </p:spPr>
        </p:pic>
        <p:sp>
          <p:nvSpPr>
            <p:cNvPr id="29" name="Rechteck 28"/>
            <p:cNvSpPr/>
            <p:nvPr/>
          </p:nvSpPr>
          <p:spPr>
            <a:xfrm>
              <a:off x="629920" y="2715794"/>
              <a:ext cx="7655317" cy="2657422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1" name="Titel 1"/>
          <p:cNvSpPr txBox="1">
            <a:spLocks/>
          </p:cNvSpPr>
          <p:nvPr/>
        </p:nvSpPr>
        <p:spPr>
          <a:xfrm>
            <a:off x="251520" y="221178"/>
            <a:ext cx="6696744" cy="54352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800" kern="1200">
                <a:solidFill>
                  <a:schemeClr val="tx1"/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de-DE" dirty="0" err="1" smtClean="0">
                <a:solidFill>
                  <a:srgbClr val="10253F"/>
                </a:solidFill>
                <a:latin typeface="Calibri"/>
                <a:cs typeface="Calibri"/>
              </a:rPr>
              <a:t>DanuBioValNet</a:t>
            </a:r>
            <a:r>
              <a:rPr lang="de-DE" dirty="0" smtClean="0">
                <a:solidFill>
                  <a:srgbClr val="10253F"/>
                </a:solidFill>
                <a:latin typeface="Calibri"/>
                <a:cs typeface="Calibri"/>
              </a:rPr>
              <a:t> </a:t>
            </a:r>
            <a:r>
              <a:rPr lang="de-DE" dirty="0" err="1" smtClean="0">
                <a:solidFill>
                  <a:srgbClr val="10253F"/>
                </a:solidFill>
                <a:latin typeface="Calibri"/>
                <a:cs typeface="Calibri"/>
              </a:rPr>
              <a:t>is</a:t>
            </a:r>
            <a:r>
              <a:rPr lang="de-DE" dirty="0" smtClean="0">
                <a:solidFill>
                  <a:srgbClr val="10253F"/>
                </a:solidFill>
                <a:latin typeface="Calibri"/>
                <a:cs typeface="Calibri"/>
              </a:rPr>
              <a:t> </a:t>
            </a:r>
            <a:r>
              <a:rPr lang="de-DE" b="1" dirty="0" err="1" smtClean="0">
                <a:solidFill>
                  <a:srgbClr val="10253F"/>
                </a:solidFill>
                <a:latin typeface="Calibri"/>
                <a:cs typeface="Calibri"/>
              </a:rPr>
              <a:t>groundbreaking</a:t>
            </a:r>
            <a:r>
              <a:rPr lang="de-DE" dirty="0" smtClean="0">
                <a:solidFill>
                  <a:srgbClr val="10253F"/>
                </a:solidFill>
                <a:latin typeface="Calibri"/>
                <a:cs typeface="Calibri"/>
              </a:rPr>
              <a:t> </a:t>
            </a:r>
            <a:r>
              <a:rPr lang="de-DE" dirty="0" err="1" smtClean="0">
                <a:solidFill>
                  <a:srgbClr val="10253F"/>
                </a:solidFill>
                <a:latin typeface="Calibri"/>
                <a:cs typeface="Calibri"/>
              </a:rPr>
              <a:t>for</a:t>
            </a:r>
            <a:r>
              <a:rPr lang="de-DE" dirty="0" smtClean="0">
                <a:solidFill>
                  <a:srgbClr val="10253F"/>
                </a:solidFill>
                <a:latin typeface="Calibri"/>
                <a:cs typeface="Calibri"/>
              </a:rPr>
              <a:t> </a:t>
            </a:r>
            <a:r>
              <a:rPr lang="de-DE" dirty="0" err="1" smtClean="0">
                <a:solidFill>
                  <a:srgbClr val="10253F"/>
                </a:solidFill>
                <a:latin typeface="Calibri"/>
                <a:cs typeface="Calibri"/>
              </a:rPr>
              <a:t>further</a:t>
            </a:r>
            <a:r>
              <a:rPr lang="de-DE" dirty="0" smtClean="0">
                <a:solidFill>
                  <a:srgbClr val="10253F"/>
                </a:solidFill>
                <a:latin typeface="Calibri"/>
                <a:cs typeface="Calibri"/>
              </a:rPr>
              <a:t> </a:t>
            </a:r>
            <a:r>
              <a:rPr lang="de-DE" dirty="0" err="1" smtClean="0">
                <a:solidFill>
                  <a:srgbClr val="10253F"/>
                </a:solidFill>
                <a:latin typeface="Calibri"/>
                <a:cs typeface="Calibri"/>
              </a:rPr>
              <a:t>projects</a:t>
            </a:r>
            <a:endParaRPr lang="de-DE" dirty="0">
              <a:solidFill>
                <a:srgbClr val="10253F"/>
              </a:solidFill>
              <a:latin typeface="Calibri"/>
              <a:cs typeface="Calibri"/>
            </a:endParaRPr>
          </a:p>
        </p:txBody>
      </p:sp>
      <p:sp>
        <p:nvSpPr>
          <p:cNvPr id="5" name="Eckige Klammer links 4"/>
          <p:cNvSpPr/>
          <p:nvPr/>
        </p:nvSpPr>
        <p:spPr>
          <a:xfrm>
            <a:off x="2699792" y="2636912"/>
            <a:ext cx="144016" cy="1944216"/>
          </a:xfrm>
          <a:prstGeom prst="leftBracket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7" name="Gerade Verbindung 6"/>
          <p:cNvCxnSpPr>
            <a:stCxn id="52" idx="1"/>
            <a:endCxn id="29" idx="3"/>
          </p:cNvCxnSpPr>
          <p:nvPr/>
        </p:nvCxnSpPr>
        <p:spPr>
          <a:xfrm flipH="1">
            <a:off x="2381922" y="3537012"/>
            <a:ext cx="461886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Eckige Klammer links 52"/>
          <p:cNvSpPr/>
          <p:nvPr/>
        </p:nvSpPr>
        <p:spPr>
          <a:xfrm>
            <a:off x="4639368" y="1628800"/>
            <a:ext cx="144016" cy="936104"/>
          </a:xfrm>
          <a:prstGeom prst="leftBracket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4" name="Gerade Verbindung 53"/>
          <p:cNvCxnSpPr>
            <a:stCxn id="53" idx="2"/>
          </p:cNvCxnSpPr>
          <p:nvPr/>
        </p:nvCxnSpPr>
        <p:spPr>
          <a:xfrm flipH="1">
            <a:off x="4265246" y="2564904"/>
            <a:ext cx="518138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55"/>
          <p:cNvCxnSpPr/>
          <p:nvPr/>
        </p:nvCxnSpPr>
        <p:spPr>
          <a:xfrm flipH="1">
            <a:off x="4139952" y="3645024"/>
            <a:ext cx="648072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 Verbindung 56"/>
          <p:cNvCxnSpPr/>
          <p:nvPr/>
        </p:nvCxnSpPr>
        <p:spPr>
          <a:xfrm>
            <a:off x="4836670" y="3501008"/>
            <a:ext cx="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Eckige Klammer links 57"/>
          <p:cNvSpPr/>
          <p:nvPr/>
        </p:nvSpPr>
        <p:spPr>
          <a:xfrm flipV="1">
            <a:off x="4620646" y="4547220"/>
            <a:ext cx="144016" cy="1152128"/>
          </a:xfrm>
          <a:prstGeom prst="leftBracket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9" name="Gerade Verbindung 58"/>
          <p:cNvCxnSpPr/>
          <p:nvPr/>
        </p:nvCxnSpPr>
        <p:spPr>
          <a:xfrm>
            <a:off x="4764662" y="4581128"/>
            <a:ext cx="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59"/>
          <p:cNvCxnSpPr>
            <a:stCxn id="64" idx="1"/>
            <a:endCxn id="50" idx="3"/>
          </p:cNvCxnSpPr>
          <p:nvPr/>
        </p:nvCxnSpPr>
        <p:spPr>
          <a:xfrm flipH="1">
            <a:off x="4227614" y="4545124"/>
            <a:ext cx="537048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0" name="Bild 49" descr="Fotolia_118994202_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077072"/>
            <a:ext cx="1383806" cy="936104"/>
          </a:xfrm>
          <a:prstGeom prst="rect">
            <a:avLst/>
          </a:prstGeom>
          <a:ln w="9525" cap="sq" cmpd="sng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" name="Bild 50" descr="Fotolia_107182915_L Petinov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060848"/>
            <a:ext cx="1391514" cy="936104"/>
          </a:xfrm>
          <a:prstGeom prst="rect">
            <a:avLst/>
          </a:prstGeom>
          <a:ln w="9525" cap="sq" cmpd="sng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2" name="Bild 51" descr="1024px-PA120016.jpe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" r="6221" b="35745"/>
          <a:stretch/>
        </p:blipFill>
        <p:spPr>
          <a:xfrm>
            <a:off x="2843808" y="3068960"/>
            <a:ext cx="1383806" cy="936104"/>
          </a:xfrm>
          <a:prstGeom prst="rect">
            <a:avLst/>
          </a:prstGeom>
          <a:ln w="9525" cap="sq" cmpd="sng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" name="Bild 60" descr="Fotolia_107182915_L Petinov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662" y="1052736"/>
            <a:ext cx="1391514" cy="936104"/>
          </a:xfrm>
          <a:prstGeom prst="rect">
            <a:avLst/>
          </a:prstGeom>
          <a:ln w="9525" cap="sq" cmpd="sng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2" name="Bild 61" descr="Fotolia_107182915_L Petinov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662" y="2060848"/>
            <a:ext cx="1391514" cy="936104"/>
          </a:xfrm>
          <a:prstGeom prst="rect">
            <a:avLst/>
          </a:prstGeom>
          <a:ln w="9525" cap="sq" cmpd="sng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3" name="Bild 62" descr="1024px-PA120016.jpe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" r="6221" b="35745"/>
          <a:stretch/>
        </p:blipFill>
        <p:spPr>
          <a:xfrm>
            <a:off x="4764662" y="3068960"/>
            <a:ext cx="1383806" cy="936104"/>
          </a:xfrm>
          <a:prstGeom prst="rect">
            <a:avLst/>
          </a:prstGeom>
          <a:ln w="9525" cap="sq" cmpd="sng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4" name="Bild 63" descr="Fotolia_118994202_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662" y="4077072"/>
            <a:ext cx="1383806" cy="936104"/>
          </a:xfrm>
          <a:prstGeom prst="rect">
            <a:avLst/>
          </a:prstGeom>
          <a:ln w="9525" cap="sq" cmpd="sng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5" name="Bild 64" descr="Fotolia_118994202_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662" y="5085184"/>
            <a:ext cx="1383806" cy="936104"/>
          </a:xfrm>
          <a:prstGeom prst="rect">
            <a:avLst/>
          </a:prstGeom>
          <a:ln w="9525" cap="sq" cmpd="sng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9340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ung 1"/>
          <p:cNvGrpSpPr/>
          <p:nvPr/>
        </p:nvGrpSpPr>
        <p:grpSpPr>
          <a:xfrm>
            <a:off x="251520" y="2780928"/>
            <a:ext cx="2304256" cy="1512168"/>
            <a:chOff x="611560" y="2715794"/>
            <a:chExt cx="8299896" cy="2657422"/>
          </a:xfrm>
        </p:grpSpPr>
        <p:pic>
          <p:nvPicPr>
            <p:cNvPr id="22" name="Bild 21"/>
            <p:cNvPicPr>
              <a:picLocks noChangeAspect="1"/>
            </p:cNvPicPr>
            <p:nvPr/>
          </p:nvPicPr>
          <p:blipFill rotWithShape="1">
            <a:blip r:embed="rId2"/>
            <a:srcRect t="32843"/>
            <a:stretch/>
          </p:blipFill>
          <p:spPr>
            <a:xfrm>
              <a:off x="611560" y="3572085"/>
              <a:ext cx="7670800" cy="1159933"/>
            </a:xfrm>
            <a:prstGeom prst="rect">
              <a:avLst/>
            </a:prstGeom>
          </p:spPr>
        </p:pic>
        <p:sp>
          <p:nvSpPr>
            <p:cNvPr id="23" name="Richtungspfeil 22"/>
            <p:cNvSpPr/>
            <p:nvPr/>
          </p:nvSpPr>
          <p:spPr>
            <a:xfrm>
              <a:off x="630536" y="2715794"/>
              <a:ext cx="3528392" cy="648072"/>
            </a:xfrm>
            <a:prstGeom prst="homePlat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24" name="Eingebuchteter Richtungspfeil 23"/>
            <p:cNvSpPr/>
            <p:nvPr/>
          </p:nvSpPr>
          <p:spPr>
            <a:xfrm>
              <a:off x="3942904" y="2715794"/>
              <a:ext cx="4968552" cy="648072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  <p:pic>
          <p:nvPicPr>
            <p:cNvPr id="25" name="Bild 24"/>
            <p:cNvPicPr>
              <a:picLocks noChangeAspect="1"/>
            </p:cNvPicPr>
            <p:nvPr/>
          </p:nvPicPr>
          <p:blipFill rotWithShape="1">
            <a:blip r:embed="rId2"/>
            <a:srcRect b="89894"/>
            <a:stretch/>
          </p:blipFill>
          <p:spPr>
            <a:xfrm>
              <a:off x="630536" y="5164066"/>
              <a:ext cx="7670800" cy="174554"/>
            </a:xfrm>
            <a:prstGeom prst="rect">
              <a:avLst/>
            </a:prstGeom>
          </p:spPr>
        </p:pic>
        <p:sp>
          <p:nvSpPr>
            <p:cNvPr id="27" name="Textfeld 26"/>
            <p:cNvSpPr txBox="1"/>
            <p:nvPr/>
          </p:nvSpPr>
          <p:spPr>
            <a:xfrm>
              <a:off x="4211961" y="2859810"/>
              <a:ext cx="337861" cy="6520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de-DE" dirty="0">
                <a:latin typeface="Calibri"/>
                <a:cs typeface="Calibri"/>
              </a:endParaRPr>
            </a:p>
          </p:txBody>
        </p:sp>
        <p:pic>
          <p:nvPicPr>
            <p:cNvPr id="28" name="Bild 27"/>
            <p:cNvPicPr>
              <a:picLocks noChangeAspect="1"/>
            </p:cNvPicPr>
            <p:nvPr/>
          </p:nvPicPr>
          <p:blipFill rotWithShape="1">
            <a:blip r:embed="rId2"/>
            <a:srcRect t="11213" b="78250"/>
            <a:stretch/>
          </p:blipFill>
          <p:spPr>
            <a:xfrm>
              <a:off x="630536" y="4951536"/>
              <a:ext cx="7639704" cy="181254"/>
            </a:xfrm>
            <a:prstGeom prst="rect">
              <a:avLst/>
            </a:prstGeom>
          </p:spPr>
        </p:pic>
        <p:sp>
          <p:nvSpPr>
            <p:cNvPr id="29" name="Rechteck 28"/>
            <p:cNvSpPr/>
            <p:nvPr/>
          </p:nvSpPr>
          <p:spPr>
            <a:xfrm>
              <a:off x="629920" y="2715794"/>
              <a:ext cx="7655317" cy="2657422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1" name="Titel 1"/>
          <p:cNvSpPr txBox="1">
            <a:spLocks/>
          </p:cNvSpPr>
          <p:nvPr/>
        </p:nvSpPr>
        <p:spPr>
          <a:xfrm>
            <a:off x="251520" y="221178"/>
            <a:ext cx="6696744" cy="54352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800" kern="1200">
                <a:solidFill>
                  <a:schemeClr val="tx1"/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de-DE" dirty="0" err="1" smtClean="0">
                <a:solidFill>
                  <a:srgbClr val="10253F"/>
                </a:solidFill>
                <a:latin typeface="Calibri"/>
                <a:cs typeface="Calibri"/>
              </a:rPr>
              <a:t>DanuBioValNet</a:t>
            </a:r>
            <a:r>
              <a:rPr lang="de-DE" dirty="0" smtClean="0">
                <a:solidFill>
                  <a:srgbClr val="10253F"/>
                </a:solidFill>
                <a:latin typeface="Calibri"/>
                <a:cs typeface="Calibri"/>
              </a:rPr>
              <a:t> </a:t>
            </a:r>
            <a:r>
              <a:rPr lang="de-DE" dirty="0" err="1" smtClean="0">
                <a:solidFill>
                  <a:srgbClr val="10253F"/>
                </a:solidFill>
                <a:latin typeface="Calibri"/>
                <a:cs typeface="Calibri"/>
              </a:rPr>
              <a:t>is</a:t>
            </a:r>
            <a:r>
              <a:rPr lang="de-DE" dirty="0" smtClean="0">
                <a:solidFill>
                  <a:srgbClr val="10253F"/>
                </a:solidFill>
                <a:latin typeface="Calibri"/>
                <a:cs typeface="Calibri"/>
              </a:rPr>
              <a:t> </a:t>
            </a:r>
            <a:r>
              <a:rPr lang="de-DE" b="1" dirty="0" err="1" smtClean="0">
                <a:solidFill>
                  <a:srgbClr val="10253F"/>
                </a:solidFill>
                <a:latin typeface="Calibri"/>
                <a:cs typeface="Calibri"/>
              </a:rPr>
              <a:t>groundbreaking</a:t>
            </a:r>
            <a:r>
              <a:rPr lang="de-DE" dirty="0" smtClean="0">
                <a:solidFill>
                  <a:srgbClr val="10253F"/>
                </a:solidFill>
                <a:latin typeface="Calibri"/>
                <a:cs typeface="Calibri"/>
              </a:rPr>
              <a:t> </a:t>
            </a:r>
            <a:r>
              <a:rPr lang="de-DE" dirty="0" err="1" smtClean="0">
                <a:solidFill>
                  <a:srgbClr val="10253F"/>
                </a:solidFill>
                <a:latin typeface="Calibri"/>
                <a:cs typeface="Calibri"/>
              </a:rPr>
              <a:t>for</a:t>
            </a:r>
            <a:r>
              <a:rPr lang="de-DE" dirty="0" smtClean="0">
                <a:solidFill>
                  <a:srgbClr val="10253F"/>
                </a:solidFill>
                <a:latin typeface="Calibri"/>
                <a:cs typeface="Calibri"/>
              </a:rPr>
              <a:t> </a:t>
            </a:r>
            <a:r>
              <a:rPr lang="de-DE" dirty="0" err="1" smtClean="0">
                <a:solidFill>
                  <a:srgbClr val="10253F"/>
                </a:solidFill>
                <a:latin typeface="Calibri"/>
                <a:cs typeface="Calibri"/>
              </a:rPr>
              <a:t>further</a:t>
            </a:r>
            <a:r>
              <a:rPr lang="de-DE" dirty="0" smtClean="0">
                <a:solidFill>
                  <a:srgbClr val="10253F"/>
                </a:solidFill>
                <a:latin typeface="Calibri"/>
                <a:cs typeface="Calibri"/>
              </a:rPr>
              <a:t> </a:t>
            </a:r>
            <a:r>
              <a:rPr lang="de-DE" dirty="0" err="1" smtClean="0">
                <a:solidFill>
                  <a:srgbClr val="10253F"/>
                </a:solidFill>
                <a:latin typeface="Calibri"/>
                <a:cs typeface="Calibri"/>
              </a:rPr>
              <a:t>projects</a:t>
            </a:r>
            <a:endParaRPr lang="de-DE" dirty="0">
              <a:solidFill>
                <a:srgbClr val="10253F"/>
              </a:solidFill>
              <a:latin typeface="Calibri"/>
              <a:cs typeface="Calibri"/>
            </a:endParaRPr>
          </a:p>
        </p:txBody>
      </p:sp>
      <p:sp>
        <p:nvSpPr>
          <p:cNvPr id="5" name="Eckige Klammer links 4"/>
          <p:cNvSpPr/>
          <p:nvPr/>
        </p:nvSpPr>
        <p:spPr>
          <a:xfrm>
            <a:off x="2699792" y="2636912"/>
            <a:ext cx="144016" cy="1944216"/>
          </a:xfrm>
          <a:prstGeom prst="leftBracket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7" name="Gerade Verbindung 6"/>
          <p:cNvCxnSpPr>
            <a:stCxn id="52" idx="1"/>
            <a:endCxn id="29" idx="3"/>
          </p:cNvCxnSpPr>
          <p:nvPr/>
        </p:nvCxnSpPr>
        <p:spPr>
          <a:xfrm flipH="1">
            <a:off x="2381922" y="3537012"/>
            <a:ext cx="461886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Eckige Klammer links 52"/>
          <p:cNvSpPr/>
          <p:nvPr/>
        </p:nvSpPr>
        <p:spPr>
          <a:xfrm>
            <a:off x="4639368" y="1628800"/>
            <a:ext cx="144016" cy="936104"/>
          </a:xfrm>
          <a:prstGeom prst="leftBracket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4" name="Gerade Verbindung 53"/>
          <p:cNvCxnSpPr>
            <a:stCxn id="53" idx="2"/>
          </p:cNvCxnSpPr>
          <p:nvPr/>
        </p:nvCxnSpPr>
        <p:spPr>
          <a:xfrm flipH="1">
            <a:off x="4265246" y="2564904"/>
            <a:ext cx="518138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55"/>
          <p:cNvCxnSpPr/>
          <p:nvPr/>
        </p:nvCxnSpPr>
        <p:spPr>
          <a:xfrm flipH="1">
            <a:off x="4139952" y="3645024"/>
            <a:ext cx="648072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 Verbindung 56"/>
          <p:cNvCxnSpPr/>
          <p:nvPr/>
        </p:nvCxnSpPr>
        <p:spPr>
          <a:xfrm>
            <a:off x="4836670" y="3501008"/>
            <a:ext cx="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Eckige Klammer links 57"/>
          <p:cNvSpPr/>
          <p:nvPr/>
        </p:nvSpPr>
        <p:spPr>
          <a:xfrm flipV="1">
            <a:off x="4620646" y="4547220"/>
            <a:ext cx="144016" cy="1152128"/>
          </a:xfrm>
          <a:prstGeom prst="leftBracket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9" name="Gerade Verbindung 58"/>
          <p:cNvCxnSpPr/>
          <p:nvPr/>
        </p:nvCxnSpPr>
        <p:spPr>
          <a:xfrm>
            <a:off x="4764662" y="4581128"/>
            <a:ext cx="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59"/>
          <p:cNvCxnSpPr>
            <a:stCxn id="64" idx="1"/>
            <a:endCxn id="50" idx="3"/>
          </p:cNvCxnSpPr>
          <p:nvPr/>
        </p:nvCxnSpPr>
        <p:spPr>
          <a:xfrm flipH="1">
            <a:off x="4227614" y="4545124"/>
            <a:ext cx="537048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Gerade Verbindung 66"/>
          <p:cNvCxnSpPr/>
          <p:nvPr/>
        </p:nvCxnSpPr>
        <p:spPr>
          <a:xfrm flipH="1">
            <a:off x="5364088" y="2564904"/>
            <a:ext cx="1872208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Eckige Klammer links 67"/>
          <p:cNvSpPr/>
          <p:nvPr/>
        </p:nvSpPr>
        <p:spPr>
          <a:xfrm flipV="1">
            <a:off x="6478772" y="3645024"/>
            <a:ext cx="144016" cy="1152128"/>
          </a:xfrm>
          <a:prstGeom prst="leftBracket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69" name="Gerade Verbindung 68"/>
          <p:cNvCxnSpPr/>
          <p:nvPr/>
        </p:nvCxnSpPr>
        <p:spPr>
          <a:xfrm>
            <a:off x="6906180" y="3717032"/>
            <a:ext cx="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Gerade Verbindung 69"/>
          <p:cNvCxnSpPr/>
          <p:nvPr/>
        </p:nvCxnSpPr>
        <p:spPr>
          <a:xfrm flipH="1">
            <a:off x="6084168" y="3645024"/>
            <a:ext cx="1008112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Eckige Klammer links 71"/>
          <p:cNvSpPr/>
          <p:nvPr/>
        </p:nvSpPr>
        <p:spPr>
          <a:xfrm>
            <a:off x="6497494" y="692696"/>
            <a:ext cx="144016" cy="936104"/>
          </a:xfrm>
          <a:prstGeom prst="leftBracket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73" name="Gerade Verbindung 72"/>
          <p:cNvCxnSpPr/>
          <p:nvPr/>
        </p:nvCxnSpPr>
        <p:spPr>
          <a:xfrm flipH="1">
            <a:off x="6012160" y="1628800"/>
            <a:ext cx="1008112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Eckige Klammer links 73"/>
          <p:cNvSpPr/>
          <p:nvPr/>
        </p:nvSpPr>
        <p:spPr>
          <a:xfrm flipV="1">
            <a:off x="6516216" y="5731272"/>
            <a:ext cx="125294" cy="1010096"/>
          </a:xfrm>
          <a:prstGeom prst="leftBracket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75" name="Gerade Verbindung 74"/>
          <p:cNvCxnSpPr/>
          <p:nvPr/>
        </p:nvCxnSpPr>
        <p:spPr>
          <a:xfrm>
            <a:off x="6924902" y="5777880"/>
            <a:ext cx="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Gerade Verbindung 75"/>
          <p:cNvCxnSpPr/>
          <p:nvPr/>
        </p:nvCxnSpPr>
        <p:spPr>
          <a:xfrm flipH="1">
            <a:off x="5724128" y="5733256"/>
            <a:ext cx="144016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Gerade Verbindung 93"/>
          <p:cNvCxnSpPr/>
          <p:nvPr/>
        </p:nvCxnSpPr>
        <p:spPr>
          <a:xfrm flipH="1">
            <a:off x="6588224" y="4797152"/>
            <a:ext cx="432048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Gerade Verbindung 101"/>
          <p:cNvCxnSpPr/>
          <p:nvPr/>
        </p:nvCxnSpPr>
        <p:spPr>
          <a:xfrm flipH="1">
            <a:off x="6588224" y="692696"/>
            <a:ext cx="432048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Gerade Verbindung 104"/>
          <p:cNvCxnSpPr/>
          <p:nvPr/>
        </p:nvCxnSpPr>
        <p:spPr>
          <a:xfrm flipH="1">
            <a:off x="6588224" y="6741368"/>
            <a:ext cx="432048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0" name="Bild 49" descr="Fotolia_118994202_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077072"/>
            <a:ext cx="1383806" cy="936104"/>
          </a:xfrm>
          <a:prstGeom prst="rect">
            <a:avLst/>
          </a:prstGeom>
          <a:ln w="9525" cap="sq" cmpd="sng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" name="Bild 50" descr="Fotolia_107182915_L Petinov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060848"/>
            <a:ext cx="1391514" cy="936104"/>
          </a:xfrm>
          <a:prstGeom prst="rect">
            <a:avLst/>
          </a:prstGeom>
          <a:ln w="9525" cap="sq" cmpd="sng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2" name="Bild 51" descr="1024px-PA120016.jpe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" r="6221" b="35745"/>
          <a:stretch/>
        </p:blipFill>
        <p:spPr>
          <a:xfrm>
            <a:off x="2843808" y="3068960"/>
            <a:ext cx="1383806" cy="936104"/>
          </a:xfrm>
          <a:prstGeom prst="rect">
            <a:avLst/>
          </a:prstGeom>
          <a:ln w="9525" cap="sq" cmpd="sng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" name="Bild 60" descr="Fotolia_107182915_L Petinovs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662" y="1052736"/>
            <a:ext cx="1391514" cy="936104"/>
          </a:xfrm>
          <a:prstGeom prst="rect">
            <a:avLst/>
          </a:prstGeom>
          <a:ln w="9525" cap="sq" cmpd="sng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2" name="Bild 61" descr="Fotolia_107182915_L Petinov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662" y="2060848"/>
            <a:ext cx="1391514" cy="936104"/>
          </a:xfrm>
          <a:prstGeom prst="rect">
            <a:avLst/>
          </a:prstGeom>
          <a:ln w="9525" cap="sq" cmpd="sng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3" name="Bild 62" descr="1024px-PA120016.jpe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" r="6221" b="35745"/>
          <a:stretch/>
        </p:blipFill>
        <p:spPr>
          <a:xfrm>
            <a:off x="4764662" y="3068960"/>
            <a:ext cx="1383806" cy="936104"/>
          </a:xfrm>
          <a:prstGeom prst="rect">
            <a:avLst/>
          </a:prstGeom>
          <a:ln w="9525" cap="sq" cmpd="sng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4" name="Bild 63" descr="Fotolia_118994202_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662" y="4077072"/>
            <a:ext cx="1383806" cy="936104"/>
          </a:xfrm>
          <a:prstGeom prst="rect">
            <a:avLst/>
          </a:prstGeom>
          <a:ln w="9525" cap="sq" cmpd="sng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5" name="Bild 64" descr="Fotolia_118994202_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662" y="5085184"/>
            <a:ext cx="1383806" cy="936104"/>
          </a:xfrm>
          <a:prstGeom prst="rect">
            <a:avLst/>
          </a:prstGeom>
          <a:ln w="9525" cap="sq" cmpd="sng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7" name="Bild 76" descr="Fotolia_107182915_L Petinov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902" y="1052736"/>
            <a:ext cx="1391514" cy="936104"/>
          </a:xfrm>
          <a:prstGeom prst="rect">
            <a:avLst/>
          </a:prstGeom>
          <a:ln w="9525" cap="sq" cmpd="sng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8" name="Bild 77" descr="Fotolia_107182915_L Petinov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902" y="2060848"/>
            <a:ext cx="1391514" cy="936104"/>
          </a:xfrm>
          <a:prstGeom prst="rect">
            <a:avLst/>
          </a:prstGeom>
          <a:ln w="9525" cap="sq" cmpd="sng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9" name="Bild 78" descr="Fotolia_107182915_L Petinov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902" y="32916"/>
            <a:ext cx="1391514" cy="936104"/>
          </a:xfrm>
          <a:prstGeom prst="rect">
            <a:avLst/>
          </a:prstGeom>
          <a:ln w="9525" cap="sq" cmpd="sng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0" name="Bild 79" descr="1024px-PA120016.jpe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" r="6221" b="35745"/>
          <a:stretch/>
        </p:blipFill>
        <p:spPr>
          <a:xfrm>
            <a:off x="6924902" y="3068960"/>
            <a:ext cx="1383806" cy="936104"/>
          </a:xfrm>
          <a:prstGeom prst="rect">
            <a:avLst/>
          </a:prstGeom>
          <a:ln w="9525" cap="sq" cmpd="sng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" name="Bild 80" descr="1024px-PA120016.jpe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" r="6221" b="35745"/>
          <a:stretch/>
        </p:blipFill>
        <p:spPr>
          <a:xfrm>
            <a:off x="6924902" y="4077072"/>
            <a:ext cx="1383806" cy="936104"/>
          </a:xfrm>
          <a:prstGeom prst="rect">
            <a:avLst/>
          </a:prstGeom>
          <a:ln w="9525" cap="sq" cmpd="sng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2" name="Bild 81" descr="Fotolia_118994202_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902" y="5085184"/>
            <a:ext cx="1383806" cy="936104"/>
          </a:xfrm>
          <a:prstGeom prst="rect">
            <a:avLst/>
          </a:prstGeom>
          <a:ln w="9525" cap="sq" cmpd="sng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3" name="Bild 82" descr="Fotolia_118994202_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902" y="6093296"/>
            <a:ext cx="1383806" cy="936104"/>
          </a:xfrm>
          <a:prstGeom prst="rect">
            <a:avLst/>
          </a:prstGeom>
          <a:ln w="9525" cap="sq" cmpd="sng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0518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feld 21"/>
          <p:cNvSpPr txBox="1"/>
          <p:nvPr/>
        </p:nvSpPr>
        <p:spPr>
          <a:xfrm>
            <a:off x="4355976" y="2200796"/>
            <a:ext cx="44644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Because innovative product scenarios in 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  <a:cs typeface="Calibri"/>
              </a:rPr>
              <a:t>Bioeconomy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 offer the chance to develop </a:t>
            </a:r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new business models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 on a regional, state-wide, country-wide and </a:t>
            </a:r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pan-European level</a:t>
            </a:r>
            <a:endParaRPr lang="en-US" sz="2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23" name="Bild 22" descr="Fotolia_118994202_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1" y="4437112"/>
            <a:ext cx="2448272" cy="1656184"/>
          </a:xfrm>
          <a:prstGeom prst="rect">
            <a:avLst/>
          </a:prstGeom>
          <a:effectLst/>
        </p:spPr>
      </p:pic>
      <p:sp>
        <p:nvSpPr>
          <p:cNvPr id="24" name="Textfeld 23"/>
          <p:cNvSpPr txBox="1"/>
          <p:nvPr/>
        </p:nvSpPr>
        <p:spPr>
          <a:xfrm>
            <a:off x="2483768" y="5877272"/>
            <a:ext cx="1338828" cy="21544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de-DE" sz="800" dirty="0" smtClean="0">
                <a:solidFill>
                  <a:schemeClr val="bg1"/>
                </a:solidFill>
              </a:rPr>
              <a:t>© </a:t>
            </a:r>
            <a:r>
              <a:rPr lang="de-DE" sz="800" dirty="0" err="1" smtClean="0">
                <a:solidFill>
                  <a:schemeClr val="bg1"/>
                </a:solidFill>
              </a:rPr>
              <a:t>Bjoern</a:t>
            </a:r>
            <a:r>
              <a:rPr lang="de-DE" sz="800" dirty="0" smtClean="0">
                <a:solidFill>
                  <a:schemeClr val="bg1"/>
                </a:solidFill>
              </a:rPr>
              <a:t> </a:t>
            </a:r>
            <a:r>
              <a:rPr lang="de-DE" sz="800" dirty="0" err="1" smtClean="0">
                <a:solidFill>
                  <a:schemeClr val="bg1"/>
                </a:solidFill>
              </a:rPr>
              <a:t>Wylezich</a:t>
            </a:r>
            <a:r>
              <a:rPr lang="de-DE" sz="800" dirty="0" smtClean="0">
                <a:solidFill>
                  <a:schemeClr val="bg1"/>
                </a:solidFill>
              </a:rPr>
              <a:t> / </a:t>
            </a:r>
            <a:r>
              <a:rPr lang="de-DE" sz="800" dirty="0" err="1" smtClean="0">
                <a:solidFill>
                  <a:schemeClr val="bg1"/>
                </a:solidFill>
              </a:rPr>
              <a:t>Fotolia</a:t>
            </a:r>
            <a:r>
              <a:rPr lang="de-DE" sz="800" dirty="0" smtClean="0">
                <a:solidFill>
                  <a:schemeClr val="bg1"/>
                </a:solidFill>
              </a:rPr>
              <a:t> </a:t>
            </a:r>
            <a:endParaRPr lang="de-DE" sz="800" dirty="0">
              <a:solidFill>
                <a:schemeClr val="bg1"/>
              </a:solidFill>
            </a:endParaRPr>
          </a:p>
        </p:txBody>
      </p:sp>
      <p:pic>
        <p:nvPicPr>
          <p:cNvPr id="25" name="Bild 24" descr="Fotolia_107182915_L Petinov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980728"/>
            <a:ext cx="2461910" cy="1656184"/>
          </a:xfrm>
          <a:prstGeom prst="rect">
            <a:avLst/>
          </a:prstGeom>
        </p:spPr>
      </p:pic>
      <p:pic>
        <p:nvPicPr>
          <p:cNvPr id="26" name="Bild 25" descr="1024px-PA120016.jpe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" r="6221" b="35745"/>
          <a:stretch/>
        </p:blipFill>
        <p:spPr>
          <a:xfrm>
            <a:off x="1331640" y="2708920"/>
            <a:ext cx="2448272" cy="1656184"/>
          </a:xfrm>
          <a:prstGeom prst="rect">
            <a:avLst/>
          </a:prstGeom>
        </p:spPr>
      </p:pic>
      <p:sp>
        <p:nvSpPr>
          <p:cNvPr id="27" name="Rechteck 26"/>
          <p:cNvSpPr/>
          <p:nvPr/>
        </p:nvSpPr>
        <p:spPr>
          <a:xfrm>
            <a:off x="2987824" y="4149080"/>
            <a:ext cx="78739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dirty="0" smtClean="0">
                <a:solidFill>
                  <a:schemeClr val="bg1"/>
                </a:solidFill>
              </a:rPr>
              <a:t>© W.L </a:t>
            </a:r>
            <a:r>
              <a:rPr lang="de-DE" sz="800" dirty="0" err="1">
                <a:solidFill>
                  <a:schemeClr val="bg1"/>
                </a:solidFill>
              </a:rPr>
              <a:t>Tarbert</a:t>
            </a:r>
            <a:endParaRPr lang="de-DE" sz="800" dirty="0">
              <a:solidFill>
                <a:schemeClr val="bg1"/>
              </a:solidFill>
            </a:endParaRPr>
          </a:p>
        </p:txBody>
      </p:sp>
      <p:sp>
        <p:nvSpPr>
          <p:cNvPr id="28" name="Rechteck 27"/>
          <p:cNvSpPr/>
          <p:nvPr/>
        </p:nvSpPr>
        <p:spPr>
          <a:xfrm>
            <a:off x="2771800" y="2420888"/>
            <a:ext cx="102108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dirty="0" smtClean="0"/>
              <a:t>© </a:t>
            </a:r>
            <a:r>
              <a:rPr lang="de-DE" sz="800" dirty="0" err="1" smtClean="0"/>
              <a:t>Petinovs</a:t>
            </a:r>
            <a:r>
              <a:rPr lang="de-DE" sz="800" dirty="0" smtClean="0"/>
              <a:t> / </a:t>
            </a:r>
            <a:r>
              <a:rPr lang="de-DE" sz="800" dirty="0" err="1" smtClean="0"/>
              <a:t>Fotolia</a:t>
            </a:r>
            <a:endParaRPr lang="de-DE" sz="800" dirty="0"/>
          </a:p>
        </p:txBody>
      </p:sp>
      <p:sp>
        <p:nvSpPr>
          <p:cNvPr id="29" name="Titel 1"/>
          <p:cNvSpPr>
            <a:spLocks noGrp="1"/>
          </p:cNvSpPr>
          <p:nvPr>
            <p:ph type="title"/>
          </p:nvPr>
        </p:nvSpPr>
        <p:spPr>
          <a:xfrm>
            <a:off x="251520" y="221178"/>
            <a:ext cx="6696744" cy="543526"/>
          </a:xfrm>
        </p:spPr>
        <p:txBody>
          <a:bodyPr/>
          <a:lstStyle/>
          <a:p>
            <a:r>
              <a:rPr lang="de-DE" dirty="0" err="1" smtClean="0">
                <a:solidFill>
                  <a:srgbClr val="10253F"/>
                </a:solidFill>
                <a:latin typeface="Calibri"/>
                <a:cs typeface="Calibri"/>
              </a:rPr>
              <a:t>We</a:t>
            </a:r>
            <a:r>
              <a:rPr lang="de-DE" dirty="0" smtClean="0">
                <a:solidFill>
                  <a:srgbClr val="10253F"/>
                </a:solidFill>
                <a:latin typeface="Calibri"/>
                <a:cs typeface="Calibri"/>
              </a:rPr>
              <a:t> </a:t>
            </a:r>
            <a:r>
              <a:rPr lang="de-DE" dirty="0" err="1" smtClean="0">
                <a:solidFill>
                  <a:srgbClr val="10253F"/>
                </a:solidFill>
                <a:latin typeface="Calibri"/>
                <a:cs typeface="Calibri"/>
              </a:rPr>
              <a:t>believe</a:t>
            </a:r>
            <a:r>
              <a:rPr lang="de-DE" dirty="0" smtClean="0">
                <a:solidFill>
                  <a:srgbClr val="10253F"/>
                </a:solidFill>
                <a:latin typeface="Calibri"/>
                <a:cs typeface="Calibri"/>
              </a:rPr>
              <a:t> in a </a:t>
            </a:r>
            <a:r>
              <a:rPr lang="de-DE" dirty="0" err="1" smtClean="0">
                <a:solidFill>
                  <a:srgbClr val="10253F"/>
                </a:solidFill>
                <a:latin typeface="Calibri"/>
                <a:cs typeface="Calibri"/>
              </a:rPr>
              <a:t>shared</a:t>
            </a:r>
            <a:r>
              <a:rPr lang="de-DE" dirty="0" smtClean="0">
                <a:solidFill>
                  <a:srgbClr val="10253F"/>
                </a:solidFill>
                <a:latin typeface="Calibri"/>
                <a:cs typeface="Calibri"/>
              </a:rPr>
              <a:t> </a:t>
            </a:r>
            <a:r>
              <a:rPr lang="de-DE" dirty="0" err="1" smtClean="0">
                <a:solidFill>
                  <a:srgbClr val="10253F"/>
                </a:solidFill>
                <a:latin typeface="Calibri"/>
                <a:cs typeface="Calibri"/>
              </a:rPr>
              <a:t>value</a:t>
            </a:r>
            <a:r>
              <a:rPr lang="de-DE" dirty="0" smtClean="0">
                <a:solidFill>
                  <a:srgbClr val="10253F"/>
                </a:solidFill>
                <a:latin typeface="Calibri"/>
                <a:cs typeface="Calibri"/>
              </a:rPr>
              <a:t> </a:t>
            </a:r>
            <a:r>
              <a:rPr lang="de-DE" dirty="0" err="1" smtClean="0">
                <a:solidFill>
                  <a:srgbClr val="10253F"/>
                </a:solidFill>
                <a:latin typeface="Calibri"/>
                <a:cs typeface="Calibri"/>
              </a:rPr>
              <a:t>development</a:t>
            </a:r>
            <a:endParaRPr lang="de-DE" dirty="0">
              <a:solidFill>
                <a:srgbClr val="10253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2790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Bildschirmfoto 2013-11-09 um 06.42.15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980728"/>
            <a:ext cx="6660000" cy="5188857"/>
          </a:xfrm>
          <a:prstGeom prst="rect">
            <a:avLst/>
          </a:prstGeom>
          <a:effectLst/>
        </p:spPr>
      </p:pic>
      <p:sp>
        <p:nvSpPr>
          <p:cNvPr id="3" name="Textfeld 2"/>
          <p:cNvSpPr txBox="1"/>
          <p:nvPr/>
        </p:nvSpPr>
        <p:spPr>
          <a:xfrm>
            <a:off x="6804248" y="5949280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 smtClean="0"/>
              <a:t>Source: BBI</a:t>
            </a:r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1995753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ild 21" descr="DirkvdM_santa_fe_scorched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8" r="7149"/>
          <a:stretch/>
        </p:blipFill>
        <p:spPr>
          <a:xfrm>
            <a:off x="1329267" y="982804"/>
            <a:ext cx="2450645" cy="1657326"/>
          </a:xfrm>
          <a:prstGeom prst="rect">
            <a:avLst/>
          </a:prstGeom>
          <a:ln>
            <a:noFill/>
          </a:ln>
        </p:spPr>
      </p:pic>
      <p:pic>
        <p:nvPicPr>
          <p:cNvPr id="23" name="Bild 22" descr="1280px-Palouse_stubble_fields_from_Kamiak_Butte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8" r="565"/>
          <a:stretch/>
        </p:blipFill>
        <p:spPr>
          <a:xfrm>
            <a:off x="1331640" y="2708920"/>
            <a:ext cx="2448272" cy="1659033"/>
          </a:xfrm>
          <a:prstGeom prst="rect">
            <a:avLst/>
          </a:prstGeom>
        </p:spPr>
      </p:pic>
      <p:pic>
        <p:nvPicPr>
          <p:cNvPr id="24" name="Bild 23" descr="1024px-Alpenwiese.jpe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" r="150"/>
          <a:stretch/>
        </p:blipFill>
        <p:spPr>
          <a:xfrm>
            <a:off x="1331640" y="4437112"/>
            <a:ext cx="2448271" cy="1656184"/>
          </a:xfrm>
          <a:prstGeom prst="rect">
            <a:avLst/>
          </a:prstGeom>
        </p:spPr>
      </p:pic>
      <p:sp>
        <p:nvSpPr>
          <p:cNvPr id="25" name="Rechteck 24"/>
          <p:cNvSpPr/>
          <p:nvPr/>
        </p:nvSpPr>
        <p:spPr>
          <a:xfrm>
            <a:off x="2782396" y="2420888"/>
            <a:ext cx="106952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dirty="0" smtClean="0">
                <a:solidFill>
                  <a:srgbClr val="FFFFFF"/>
                </a:solidFill>
                <a:latin typeface="Calibri"/>
                <a:cs typeface="Calibri"/>
              </a:rPr>
              <a:t>© Dirk </a:t>
            </a:r>
            <a:r>
              <a:rPr lang="de-DE" sz="800" dirty="0">
                <a:solidFill>
                  <a:srgbClr val="FFFFFF"/>
                </a:solidFill>
                <a:latin typeface="Calibri"/>
                <a:cs typeface="Calibri"/>
              </a:rPr>
              <a:t>van der Made</a:t>
            </a:r>
          </a:p>
        </p:txBody>
      </p:sp>
      <p:sp>
        <p:nvSpPr>
          <p:cNvPr id="26" name="Rechteck 25"/>
          <p:cNvSpPr/>
          <p:nvPr/>
        </p:nvSpPr>
        <p:spPr>
          <a:xfrm>
            <a:off x="2998420" y="4149080"/>
            <a:ext cx="85151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dirty="0">
                <a:solidFill>
                  <a:srgbClr val="FFFFFF"/>
                </a:solidFill>
                <a:latin typeface="Calibri"/>
                <a:cs typeface="Calibri"/>
              </a:rPr>
              <a:t>© </a:t>
            </a:r>
            <a:r>
              <a:rPr lang="de-DE" sz="800" dirty="0" err="1">
                <a:solidFill>
                  <a:srgbClr val="FFFFFF"/>
                </a:solidFill>
                <a:latin typeface="Calibri"/>
                <a:cs typeface="Calibri"/>
              </a:rPr>
              <a:t>Kamiak</a:t>
            </a:r>
            <a:r>
              <a:rPr lang="de-DE" sz="800" dirty="0">
                <a:solidFill>
                  <a:srgbClr val="FFFFFF"/>
                </a:solidFill>
                <a:latin typeface="Calibri"/>
                <a:cs typeface="Calibri"/>
              </a:rPr>
              <a:t> Butte</a:t>
            </a:r>
          </a:p>
        </p:txBody>
      </p:sp>
      <p:sp>
        <p:nvSpPr>
          <p:cNvPr id="27" name="Rechteck 26"/>
          <p:cNvSpPr/>
          <p:nvPr/>
        </p:nvSpPr>
        <p:spPr>
          <a:xfrm>
            <a:off x="3214444" y="5877272"/>
            <a:ext cx="59708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dirty="0" smtClean="0">
                <a:solidFill>
                  <a:srgbClr val="FFFFFF"/>
                </a:solidFill>
                <a:latin typeface="Calibri"/>
                <a:cs typeface="Calibri"/>
              </a:rPr>
              <a:t>© Cooper</a:t>
            </a:r>
            <a:endParaRPr lang="de-DE" sz="8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28" name="Titel 1"/>
          <p:cNvSpPr>
            <a:spLocks noGrp="1"/>
          </p:cNvSpPr>
          <p:nvPr>
            <p:ph type="title"/>
          </p:nvPr>
        </p:nvSpPr>
        <p:spPr>
          <a:xfrm>
            <a:off x="251520" y="221178"/>
            <a:ext cx="6696744" cy="543526"/>
          </a:xfrm>
        </p:spPr>
        <p:txBody>
          <a:bodyPr/>
          <a:lstStyle/>
          <a:p>
            <a:r>
              <a:rPr lang="de-DE" dirty="0" smtClean="0">
                <a:solidFill>
                  <a:srgbClr val="10253F"/>
                </a:solidFill>
                <a:latin typeface="Calibri"/>
                <a:cs typeface="Calibri"/>
              </a:rPr>
              <a:t>But </a:t>
            </a:r>
            <a:r>
              <a:rPr lang="de-DE" dirty="0" err="1" smtClean="0">
                <a:solidFill>
                  <a:srgbClr val="10253F"/>
                </a:solidFill>
                <a:latin typeface="Calibri"/>
                <a:cs typeface="Calibri"/>
              </a:rPr>
              <a:t>there</a:t>
            </a:r>
            <a:r>
              <a:rPr lang="de-DE" dirty="0" smtClean="0">
                <a:solidFill>
                  <a:srgbClr val="10253F"/>
                </a:solidFill>
                <a:latin typeface="Calibri"/>
                <a:cs typeface="Calibri"/>
              </a:rPr>
              <a:t> </a:t>
            </a:r>
            <a:r>
              <a:rPr lang="de-DE" dirty="0" err="1" smtClean="0">
                <a:solidFill>
                  <a:srgbClr val="10253F"/>
                </a:solidFill>
                <a:latin typeface="Calibri"/>
                <a:cs typeface="Calibri"/>
              </a:rPr>
              <a:t>are</a:t>
            </a:r>
            <a:r>
              <a:rPr lang="de-DE" dirty="0" smtClean="0">
                <a:solidFill>
                  <a:srgbClr val="10253F"/>
                </a:solidFill>
                <a:latin typeface="Calibri"/>
                <a:cs typeface="Calibri"/>
              </a:rPr>
              <a:t> also </a:t>
            </a:r>
            <a:r>
              <a:rPr lang="de-DE" dirty="0" err="1" smtClean="0">
                <a:solidFill>
                  <a:srgbClr val="10253F"/>
                </a:solidFill>
                <a:latin typeface="Calibri"/>
                <a:cs typeface="Calibri"/>
              </a:rPr>
              <a:t>big</a:t>
            </a:r>
            <a:r>
              <a:rPr lang="de-DE" dirty="0" smtClean="0">
                <a:solidFill>
                  <a:srgbClr val="10253F"/>
                </a:solidFill>
                <a:latin typeface="Calibri"/>
                <a:cs typeface="Calibri"/>
              </a:rPr>
              <a:t> </a:t>
            </a:r>
            <a:r>
              <a:rPr lang="de-DE" dirty="0" err="1" smtClean="0">
                <a:solidFill>
                  <a:srgbClr val="10253F"/>
                </a:solidFill>
                <a:latin typeface="Calibri"/>
                <a:cs typeface="Calibri"/>
              </a:rPr>
              <a:t>threads</a:t>
            </a:r>
            <a:r>
              <a:rPr lang="de-DE" dirty="0" smtClean="0">
                <a:solidFill>
                  <a:srgbClr val="10253F"/>
                </a:solidFill>
                <a:latin typeface="Calibri"/>
                <a:cs typeface="Calibri"/>
              </a:rPr>
              <a:t>!!!</a:t>
            </a:r>
            <a:endParaRPr lang="de-DE" dirty="0">
              <a:solidFill>
                <a:srgbClr val="10253F"/>
              </a:solidFill>
              <a:latin typeface="Calibri"/>
              <a:cs typeface="Calibri"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4355976" y="1556792"/>
            <a:ext cx="4464496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Illegal forest clearance</a:t>
            </a:r>
          </a:p>
          <a:p>
            <a:endParaRPr lang="en-US" sz="24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endParaRPr lang="en-US" sz="24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endParaRPr lang="en-US" sz="24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Exaggerated intensification of monoculture crop growing</a:t>
            </a:r>
          </a:p>
          <a:p>
            <a:endParaRPr lang="en-US" sz="24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endParaRPr lang="en-US" sz="24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endParaRPr lang="en-US" sz="24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Destroying biodiversity by massive wild harvesting</a:t>
            </a:r>
            <a:endParaRPr lang="en-US"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3612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 txBox="1">
            <a:spLocks/>
          </p:cNvSpPr>
          <p:nvPr/>
        </p:nvSpPr>
        <p:spPr>
          <a:xfrm>
            <a:off x="251520" y="221178"/>
            <a:ext cx="6696744" cy="54352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800" kern="1200">
                <a:solidFill>
                  <a:schemeClr val="tx1"/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de-DE" smtClean="0">
                <a:solidFill>
                  <a:srgbClr val="10253F"/>
                </a:solidFill>
                <a:latin typeface="Calibri"/>
                <a:cs typeface="Calibri"/>
              </a:rPr>
              <a:t>We need to develop sustainable bioeconomic structures</a:t>
            </a:r>
            <a:endParaRPr lang="de-DE" dirty="0">
              <a:solidFill>
                <a:srgbClr val="10253F"/>
              </a:solidFill>
              <a:latin typeface="Calibri"/>
              <a:cs typeface="Calibri"/>
            </a:endParaRPr>
          </a:p>
        </p:txBody>
      </p:sp>
      <p:pic>
        <p:nvPicPr>
          <p:cNvPr id="12" name="Bild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24744"/>
            <a:ext cx="2450152" cy="327044"/>
          </a:xfrm>
          <a:prstGeom prst="rect">
            <a:avLst/>
          </a:prstGeom>
        </p:spPr>
      </p:pic>
      <p:pic>
        <p:nvPicPr>
          <p:cNvPr id="13" name="Bild 12" descr="100x200.pdf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998" b="63672" l="9961" r="89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75" b="34744"/>
          <a:stretch/>
        </p:blipFill>
        <p:spPr>
          <a:xfrm>
            <a:off x="1835696" y="1412776"/>
            <a:ext cx="5328592" cy="454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473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Bildschirmfoto 2013-11-09 um 06.42.31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184657"/>
            <a:ext cx="6660000" cy="4983747"/>
          </a:xfrm>
          <a:prstGeom prst="rect">
            <a:avLst/>
          </a:prstGeom>
          <a:effectLst/>
        </p:spPr>
      </p:pic>
      <p:sp>
        <p:nvSpPr>
          <p:cNvPr id="3" name="Textfeld 2"/>
          <p:cNvSpPr txBox="1"/>
          <p:nvPr/>
        </p:nvSpPr>
        <p:spPr>
          <a:xfrm>
            <a:off x="6804248" y="5949280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 smtClean="0"/>
              <a:t>Source: BBI</a:t>
            </a:r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1074731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Bildschirmfoto 2013-11-09 um 06.42.46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185333"/>
            <a:ext cx="6660000" cy="4981724"/>
          </a:xfrm>
          <a:prstGeom prst="rect">
            <a:avLst/>
          </a:prstGeom>
          <a:effectLst/>
        </p:spPr>
      </p:pic>
      <p:sp>
        <p:nvSpPr>
          <p:cNvPr id="5" name="Textfeld 4"/>
          <p:cNvSpPr txBox="1"/>
          <p:nvPr/>
        </p:nvSpPr>
        <p:spPr>
          <a:xfrm>
            <a:off x="6804248" y="5949280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 smtClean="0"/>
              <a:t>Source: BBI</a:t>
            </a:r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525399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16-09-22-Bioeconomy-and-Circular-Economy-nov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017727"/>
            <a:ext cx="6840760" cy="513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476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ung 2"/>
          <p:cNvGrpSpPr/>
          <p:nvPr/>
        </p:nvGrpSpPr>
        <p:grpSpPr>
          <a:xfrm>
            <a:off x="179512" y="908720"/>
            <a:ext cx="8928992" cy="2016224"/>
            <a:chOff x="179512" y="1988840"/>
            <a:chExt cx="8928992" cy="2016224"/>
          </a:xfrm>
        </p:grpSpPr>
        <p:sp>
          <p:nvSpPr>
            <p:cNvPr id="4" name="Eingebuchteter Richtungspfeil 3"/>
            <p:cNvSpPr/>
            <p:nvPr/>
          </p:nvSpPr>
          <p:spPr bwMode="auto">
            <a:xfrm>
              <a:off x="1230325" y="1988840"/>
              <a:ext cx="1514101" cy="720080"/>
            </a:xfrm>
            <a:prstGeom prst="chevron">
              <a:avLst/>
            </a:prstGeom>
            <a:solidFill>
              <a:srgbClr val="452D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libri"/>
                <a:ea typeface="ＭＳ Ｐゴシック" charset="0"/>
                <a:cs typeface="Calibri"/>
              </a:endParaRPr>
            </a:p>
          </p:txBody>
        </p:sp>
        <p:sp>
          <p:nvSpPr>
            <p:cNvPr id="5" name="Richtungspfeil 4"/>
            <p:cNvSpPr/>
            <p:nvPr/>
          </p:nvSpPr>
          <p:spPr bwMode="auto">
            <a:xfrm>
              <a:off x="179512" y="1988840"/>
              <a:ext cx="1356070" cy="720080"/>
            </a:xfrm>
            <a:prstGeom prst="homePlate">
              <a:avLst/>
            </a:prstGeom>
            <a:solidFill>
              <a:schemeClr val="bg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libri"/>
                <a:ea typeface="ＭＳ Ｐゴシック" charset="0"/>
                <a:cs typeface="Calibri"/>
              </a:endParaRPr>
            </a:p>
          </p:txBody>
        </p:sp>
        <p:sp>
          <p:nvSpPr>
            <p:cNvPr id="6" name="Eingebuchteter Richtungspfeil 5"/>
            <p:cNvSpPr/>
            <p:nvPr/>
          </p:nvSpPr>
          <p:spPr bwMode="auto">
            <a:xfrm>
              <a:off x="2444692" y="1988840"/>
              <a:ext cx="1528116" cy="720080"/>
            </a:xfrm>
            <a:prstGeom prst="chevron">
              <a:avLst/>
            </a:prstGeom>
            <a:solidFill>
              <a:srgbClr val="6493E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libri"/>
                <a:ea typeface="ＭＳ Ｐゴシック" charset="0"/>
                <a:cs typeface="Calibri"/>
              </a:endParaRPr>
            </a:p>
          </p:txBody>
        </p:sp>
        <p:sp>
          <p:nvSpPr>
            <p:cNvPr id="7" name="Eingebuchteter Richtungspfeil 6"/>
            <p:cNvSpPr/>
            <p:nvPr/>
          </p:nvSpPr>
          <p:spPr bwMode="auto">
            <a:xfrm>
              <a:off x="3678597" y="1988840"/>
              <a:ext cx="1542131" cy="720080"/>
            </a:xfrm>
            <a:prstGeom prst="chevron">
              <a:avLst/>
            </a:prstGeom>
            <a:solidFill>
              <a:srgbClr val="89E37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libri"/>
                <a:ea typeface="ＭＳ Ｐゴシック" charset="0"/>
                <a:cs typeface="Calibri"/>
              </a:endParaRPr>
            </a:p>
          </p:txBody>
        </p:sp>
        <p:sp>
          <p:nvSpPr>
            <p:cNvPr id="8" name="Eingebuchteter Richtungspfeil 7"/>
            <p:cNvSpPr/>
            <p:nvPr/>
          </p:nvSpPr>
          <p:spPr bwMode="auto">
            <a:xfrm>
              <a:off x="4922271" y="1988840"/>
              <a:ext cx="1556146" cy="720080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libri"/>
                <a:ea typeface="ＭＳ Ｐゴシック" charset="0"/>
                <a:cs typeface="Calibri"/>
              </a:endParaRPr>
            </a:p>
          </p:txBody>
        </p:sp>
        <p:sp>
          <p:nvSpPr>
            <p:cNvPr id="9" name="Eingebuchteter Richtungspfeil 8"/>
            <p:cNvSpPr/>
            <p:nvPr/>
          </p:nvSpPr>
          <p:spPr bwMode="auto">
            <a:xfrm>
              <a:off x="6185483" y="1988840"/>
              <a:ext cx="1570161" cy="720080"/>
            </a:xfrm>
            <a:prstGeom prst="chevron">
              <a:avLst/>
            </a:prstGeom>
            <a:solidFill>
              <a:srgbClr val="E39A0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libri"/>
                <a:ea typeface="ＭＳ Ｐゴシック" charset="0"/>
                <a:cs typeface="Calibri"/>
              </a:endParaRPr>
            </a:p>
          </p:txBody>
        </p:sp>
        <p:sp>
          <p:nvSpPr>
            <p:cNvPr id="10" name="Eingebuchteter Richtungspfeil 9"/>
            <p:cNvSpPr/>
            <p:nvPr/>
          </p:nvSpPr>
          <p:spPr bwMode="auto">
            <a:xfrm>
              <a:off x="7452320" y="1988840"/>
              <a:ext cx="1512168" cy="720080"/>
            </a:xfrm>
            <a:prstGeom prst="chevron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libri"/>
                <a:ea typeface="ＭＳ Ｐゴシック" charset="0"/>
                <a:cs typeface="Calibri"/>
              </a:endParaRPr>
            </a:p>
          </p:txBody>
        </p:sp>
        <p:sp>
          <p:nvSpPr>
            <p:cNvPr id="11" name="Eingebuchteter Richtungspfeil 10"/>
            <p:cNvSpPr/>
            <p:nvPr/>
          </p:nvSpPr>
          <p:spPr bwMode="auto">
            <a:xfrm>
              <a:off x="1940636" y="2852936"/>
              <a:ext cx="1365253" cy="576064"/>
            </a:xfrm>
            <a:prstGeom prst="chevron">
              <a:avLst/>
            </a:prstGeom>
            <a:gradFill flip="none" rotWithShape="1">
              <a:gsLst>
                <a:gs pos="51000">
                  <a:srgbClr val="6493E5"/>
                </a:gs>
                <a:gs pos="100000">
                  <a:srgbClr val="FFFFFF"/>
                </a:gs>
                <a:gs pos="29000">
                  <a:srgbClr val="452DFF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libri"/>
                <a:ea typeface="ＭＳ Ｐゴシック" charset="0"/>
                <a:cs typeface="Calibri"/>
              </a:endParaRPr>
            </a:p>
          </p:txBody>
        </p:sp>
        <p:sp>
          <p:nvSpPr>
            <p:cNvPr id="12" name="Richtungspfeil 11"/>
            <p:cNvSpPr/>
            <p:nvPr/>
          </p:nvSpPr>
          <p:spPr bwMode="auto">
            <a:xfrm>
              <a:off x="899592" y="2852936"/>
              <a:ext cx="1278263" cy="576064"/>
            </a:xfrm>
            <a:prstGeom prst="homePlate">
              <a:avLst/>
            </a:prstGeom>
            <a:gradFill flip="none" rotWithShape="1">
              <a:gsLst>
                <a:gs pos="0">
                  <a:schemeClr val="bg2">
                    <a:lumMod val="20000"/>
                    <a:lumOff val="80000"/>
                  </a:schemeClr>
                </a:gs>
                <a:gs pos="1000">
                  <a:schemeClr val="bg2">
                    <a:lumMod val="20000"/>
                    <a:lumOff val="80000"/>
                  </a:schemeClr>
                </a:gs>
                <a:gs pos="62000">
                  <a:srgbClr val="452DFF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libri"/>
                <a:ea typeface="ＭＳ Ｐゴシック" charset="0"/>
                <a:cs typeface="Calibri"/>
              </a:endParaRPr>
            </a:p>
          </p:txBody>
        </p:sp>
        <p:sp>
          <p:nvSpPr>
            <p:cNvPr id="13" name="Eingebuchteter Richtungspfeil 12"/>
            <p:cNvSpPr/>
            <p:nvPr/>
          </p:nvSpPr>
          <p:spPr bwMode="auto">
            <a:xfrm>
              <a:off x="3082996" y="2852936"/>
              <a:ext cx="1380234" cy="576064"/>
            </a:xfrm>
            <a:prstGeom prst="chevron">
              <a:avLst/>
            </a:prstGeom>
            <a:gradFill flip="none" rotWithShape="1">
              <a:gsLst>
                <a:gs pos="74000">
                  <a:srgbClr val="89E370"/>
                </a:gs>
                <a:gs pos="0">
                  <a:srgbClr val="FFFFFF"/>
                </a:gs>
                <a:gs pos="32000">
                  <a:srgbClr val="6A9DF4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libri"/>
                <a:ea typeface="ＭＳ Ｐゴシック" charset="0"/>
                <a:cs typeface="Calibri"/>
              </a:endParaRPr>
            </a:p>
          </p:txBody>
        </p:sp>
        <p:sp>
          <p:nvSpPr>
            <p:cNvPr id="14" name="Eingebuchteter Richtungspfeil 13"/>
            <p:cNvSpPr/>
            <p:nvPr/>
          </p:nvSpPr>
          <p:spPr bwMode="auto">
            <a:xfrm>
              <a:off x="4235124" y="2852936"/>
              <a:ext cx="1395216" cy="576064"/>
            </a:xfrm>
            <a:prstGeom prst="chevron">
              <a:avLst/>
            </a:prstGeom>
            <a:gradFill flip="none" rotWithShape="1">
              <a:gsLst>
                <a:gs pos="97000">
                  <a:srgbClr val="F7D238"/>
                </a:gs>
                <a:gs pos="0">
                  <a:srgbClr val="FFFFFF"/>
                </a:gs>
                <a:gs pos="24000">
                  <a:srgbClr val="89E370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libri"/>
                <a:ea typeface="ＭＳ Ｐゴシック" charset="0"/>
                <a:cs typeface="Calibri"/>
              </a:endParaRPr>
            </a:p>
          </p:txBody>
        </p:sp>
        <p:sp>
          <p:nvSpPr>
            <p:cNvPr id="15" name="Eingebuchteter Richtungspfeil 14"/>
            <p:cNvSpPr/>
            <p:nvPr/>
          </p:nvSpPr>
          <p:spPr bwMode="auto">
            <a:xfrm>
              <a:off x="5397020" y="2852936"/>
              <a:ext cx="1410197" cy="576064"/>
            </a:xfrm>
            <a:prstGeom prst="chevron">
              <a:avLst/>
            </a:prstGeom>
            <a:gradFill flip="none" rotWithShape="1">
              <a:gsLst>
                <a:gs pos="76000">
                  <a:srgbClr val="E39A0D"/>
                </a:gs>
                <a:gs pos="0">
                  <a:srgbClr val="FFFFFF"/>
                </a:gs>
                <a:gs pos="14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libri"/>
                <a:ea typeface="ＭＳ Ｐゴシック" charset="0"/>
                <a:cs typeface="Calibri"/>
              </a:endParaRPr>
            </a:p>
          </p:txBody>
        </p:sp>
        <p:sp>
          <p:nvSpPr>
            <p:cNvPr id="16" name="Eingebuchteter Richtungspfeil 15"/>
            <p:cNvSpPr/>
            <p:nvPr/>
          </p:nvSpPr>
          <p:spPr bwMode="auto">
            <a:xfrm>
              <a:off x="6568686" y="2852936"/>
              <a:ext cx="1425179" cy="576064"/>
            </a:xfrm>
            <a:prstGeom prst="chevron">
              <a:avLst/>
            </a:prstGeom>
            <a:gradFill flip="none" rotWithShape="1">
              <a:gsLst>
                <a:gs pos="80000">
                  <a:schemeClr val="accent1"/>
                </a:gs>
                <a:gs pos="0">
                  <a:srgbClr val="FFFFFF"/>
                </a:gs>
                <a:gs pos="28000">
                  <a:srgbClr val="E39A0D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libri"/>
                <a:ea typeface="ＭＳ Ｐゴシック" charset="0"/>
                <a:cs typeface="Calibri"/>
              </a:endParaRPr>
            </a:p>
          </p:txBody>
        </p:sp>
        <p:sp>
          <p:nvSpPr>
            <p:cNvPr id="17" name="Eingebuchteter Richtungspfeil 16"/>
            <p:cNvSpPr/>
            <p:nvPr/>
          </p:nvSpPr>
          <p:spPr bwMode="auto">
            <a:xfrm>
              <a:off x="1331640" y="3501008"/>
              <a:ext cx="1512168" cy="504056"/>
            </a:xfrm>
            <a:prstGeom prst="chevron">
              <a:avLst/>
            </a:prstGeom>
            <a:solidFill>
              <a:srgbClr val="2540FF">
                <a:alpha val="63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libri"/>
                <a:ea typeface="ＭＳ Ｐゴシック" charset="0"/>
                <a:cs typeface="Calibri"/>
              </a:endParaRP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179512" y="2215897"/>
              <a:ext cx="12241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b="1" dirty="0" smtClean="0">
                  <a:solidFill>
                    <a:schemeClr val="bg1">
                      <a:lumMod val="20000"/>
                      <a:lumOff val="80000"/>
                    </a:schemeClr>
                  </a:solidFill>
                  <a:latin typeface="Calibri"/>
                  <a:cs typeface="Calibri"/>
                </a:rPr>
                <a:t>RAW MATERIAL</a:t>
              </a:r>
              <a:endParaRPr lang="de-DE" sz="12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1619672" y="2204864"/>
              <a:ext cx="12241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b="1" dirty="0" smtClean="0">
                  <a:solidFill>
                    <a:schemeClr val="bg1">
                      <a:lumMod val="20000"/>
                      <a:lumOff val="80000"/>
                    </a:schemeClr>
                  </a:solidFill>
                  <a:latin typeface="Calibri"/>
                  <a:cs typeface="Calibri"/>
                </a:rPr>
                <a:t>MONOMER</a:t>
              </a:r>
              <a:endParaRPr lang="de-DE" sz="12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2771800" y="2215897"/>
              <a:ext cx="12241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b="1" dirty="0" smtClean="0">
                  <a:solidFill>
                    <a:schemeClr val="bg1">
                      <a:lumMod val="20000"/>
                      <a:lumOff val="80000"/>
                    </a:schemeClr>
                  </a:solidFill>
                  <a:latin typeface="Calibri"/>
                  <a:cs typeface="Calibri"/>
                </a:rPr>
                <a:t>RAW POLYMER</a:t>
              </a:r>
              <a:endParaRPr lang="de-DE" sz="12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3995936" y="2134239"/>
              <a:ext cx="12241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b="1" dirty="0" smtClean="0">
                  <a:solidFill>
                    <a:schemeClr val="bg1">
                      <a:lumMod val="20000"/>
                      <a:lumOff val="80000"/>
                    </a:schemeClr>
                  </a:solidFill>
                  <a:latin typeface="Calibri"/>
                  <a:cs typeface="Calibri"/>
                </a:rPr>
                <a:t>BLEND/ </a:t>
              </a:r>
              <a:r>
                <a:rPr lang="de-DE" sz="1200" b="1" dirty="0" smtClean="0">
                  <a:solidFill>
                    <a:schemeClr val="bg1">
                      <a:lumMod val="20000"/>
                      <a:lumOff val="80000"/>
                    </a:schemeClr>
                  </a:solidFill>
                  <a:latin typeface="Calibri"/>
                  <a:cs typeface="Calibri"/>
                </a:rPr>
                <a:t>COMPOUND</a:t>
              </a:r>
              <a:endParaRPr lang="de-DE" sz="12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5292080" y="2132856"/>
              <a:ext cx="12241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b="1" dirty="0" smtClean="0">
                  <a:solidFill>
                    <a:schemeClr val="bg1">
                      <a:lumMod val="20000"/>
                      <a:lumOff val="80000"/>
                    </a:schemeClr>
                  </a:solidFill>
                  <a:latin typeface="Calibri"/>
                  <a:cs typeface="Calibri"/>
                </a:rPr>
                <a:t>SEMIFINISHED PARTS</a:t>
              </a:r>
              <a:endParaRPr lang="de-DE" sz="12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6516216" y="2204864"/>
              <a:ext cx="15121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b="1" dirty="0" smtClean="0">
                  <a:solidFill>
                    <a:schemeClr val="bg1">
                      <a:lumMod val="20000"/>
                      <a:lumOff val="80000"/>
                    </a:schemeClr>
                  </a:solidFill>
                  <a:latin typeface="Calibri"/>
                  <a:cs typeface="Calibri"/>
                </a:rPr>
                <a:t>INTER</a:t>
              </a:r>
              <a:r>
                <a:rPr lang="de-DE" sz="1200" b="1" dirty="0">
                  <a:solidFill>
                    <a:schemeClr val="bg1">
                      <a:lumMod val="20000"/>
                      <a:lumOff val="80000"/>
                    </a:schemeClr>
                  </a:solidFill>
                  <a:latin typeface="Calibri"/>
                  <a:cs typeface="Calibri"/>
                </a:rPr>
                <a:t>M</a:t>
              </a:r>
              <a:r>
                <a:rPr lang="de-DE" sz="1200" b="1" dirty="0" smtClean="0">
                  <a:solidFill>
                    <a:schemeClr val="bg1">
                      <a:lumMod val="20000"/>
                      <a:lumOff val="80000"/>
                    </a:schemeClr>
                  </a:solidFill>
                  <a:latin typeface="Calibri"/>
                  <a:cs typeface="Calibri"/>
                </a:rPr>
                <a:t>EDIATES</a:t>
              </a:r>
              <a:endParaRPr lang="de-DE" sz="12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7884368" y="2204864"/>
              <a:ext cx="12241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b="1" dirty="0" smtClean="0">
                  <a:solidFill>
                    <a:schemeClr val="bg1">
                      <a:lumMod val="20000"/>
                      <a:lumOff val="80000"/>
                    </a:schemeClr>
                  </a:solidFill>
                  <a:latin typeface="Calibri"/>
                  <a:cs typeface="Calibri"/>
                </a:rPr>
                <a:t>PRODUCT</a:t>
              </a:r>
              <a:endParaRPr lang="de-DE" sz="12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971600" y="3023374"/>
              <a:ext cx="122413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b="1" dirty="0" smtClean="0">
                  <a:solidFill>
                    <a:schemeClr val="bg1">
                      <a:lumMod val="20000"/>
                      <a:lumOff val="80000"/>
                    </a:schemeClr>
                  </a:solidFill>
                  <a:latin typeface="Calibri"/>
                  <a:cs typeface="Calibri"/>
                </a:rPr>
                <a:t>Fermentation</a:t>
              </a:r>
              <a:endParaRPr lang="de-DE" sz="11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2123728" y="2924944"/>
              <a:ext cx="108012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b="1" dirty="0" smtClean="0">
                  <a:solidFill>
                    <a:schemeClr val="bg1">
                      <a:lumMod val="20000"/>
                      <a:lumOff val="80000"/>
                    </a:schemeClr>
                  </a:solidFill>
                  <a:latin typeface="Calibri"/>
                  <a:cs typeface="Calibri"/>
                </a:rPr>
                <a:t>Co-/</a:t>
              </a:r>
              <a:r>
                <a:rPr lang="de-DE" sz="1100" b="1" dirty="0" err="1" smtClean="0">
                  <a:solidFill>
                    <a:schemeClr val="bg1">
                      <a:lumMod val="20000"/>
                      <a:lumOff val="80000"/>
                    </a:schemeClr>
                  </a:solidFill>
                  <a:latin typeface="Calibri"/>
                  <a:cs typeface="Calibri"/>
                </a:rPr>
                <a:t>Polymeri-zation</a:t>
              </a:r>
              <a:endParaRPr lang="de-DE" sz="11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3275856" y="2915875"/>
              <a:ext cx="151216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b="1" dirty="0" smtClean="0">
                  <a:solidFill>
                    <a:schemeClr val="bg1">
                      <a:lumMod val="20000"/>
                      <a:lumOff val="80000"/>
                    </a:schemeClr>
                  </a:solidFill>
                  <a:latin typeface="Calibri"/>
                  <a:cs typeface="Calibri"/>
                </a:rPr>
                <a:t>Blending/ </a:t>
              </a:r>
              <a:r>
                <a:rPr lang="de-DE" sz="1100" b="1" dirty="0" err="1" smtClean="0">
                  <a:solidFill>
                    <a:schemeClr val="bg1">
                      <a:lumMod val="20000"/>
                      <a:lumOff val="80000"/>
                    </a:schemeClr>
                  </a:solidFill>
                  <a:latin typeface="Calibri"/>
                  <a:cs typeface="Calibri"/>
                </a:rPr>
                <a:t>Compounding</a:t>
              </a:r>
              <a:endParaRPr lang="de-DE" sz="11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572000" y="2996952"/>
              <a:ext cx="122413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b="1" dirty="0" err="1" smtClean="0">
                  <a:solidFill>
                    <a:schemeClr val="bg1">
                      <a:lumMod val="20000"/>
                      <a:lumOff val="80000"/>
                    </a:schemeClr>
                  </a:solidFill>
                  <a:latin typeface="Calibri"/>
                  <a:cs typeface="Calibri"/>
                </a:rPr>
                <a:t>Shaping</a:t>
              </a:r>
              <a:endParaRPr lang="de-DE" sz="11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5724128" y="2996952"/>
              <a:ext cx="122413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b="1" dirty="0" err="1" smtClean="0">
                  <a:solidFill>
                    <a:schemeClr val="bg1">
                      <a:lumMod val="20000"/>
                      <a:lumOff val="80000"/>
                    </a:schemeClr>
                  </a:solidFill>
                  <a:latin typeface="Calibri"/>
                  <a:cs typeface="Calibri"/>
                </a:rPr>
                <a:t>Refinement</a:t>
              </a:r>
              <a:endParaRPr lang="de-DE" sz="11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6876256" y="2996952"/>
              <a:ext cx="129614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b="1" dirty="0" err="1" smtClean="0">
                  <a:solidFill>
                    <a:schemeClr val="bg1">
                      <a:lumMod val="20000"/>
                      <a:lumOff val="80000"/>
                    </a:schemeClr>
                  </a:solidFill>
                  <a:latin typeface="Calibri"/>
                  <a:cs typeface="Calibri"/>
                </a:rPr>
                <a:t>Assembly</a:t>
              </a:r>
              <a:endParaRPr lang="de-DE" sz="11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1619672" y="3573016"/>
              <a:ext cx="136815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b="1" dirty="0" err="1" smtClean="0">
                  <a:solidFill>
                    <a:schemeClr val="bg1">
                      <a:lumMod val="20000"/>
                      <a:lumOff val="80000"/>
                    </a:schemeClr>
                  </a:solidFill>
                  <a:latin typeface="Calibri"/>
                  <a:cs typeface="Calibri"/>
                </a:rPr>
                <a:t>Purification</a:t>
              </a:r>
              <a:endParaRPr lang="de-DE" sz="11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32" name="Picture 7" descr="Bild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4416671"/>
            <a:ext cx="7848872" cy="225268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2"/>
          <p:cNvSpPr txBox="1">
            <a:spLocks noChangeArrowheads="1"/>
          </p:cNvSpPr>
          <p:nvPr/>
        </p:nvSpPr>
        <p:spPr>
          <a:xfrm>
            <a:off x="35496" y="239688"/>
            <a:ext cx="8424936" cy="381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53D66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53D66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53D66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53D66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53D66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53D66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53D66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53D66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53D66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de-DE" sz="1400" b="0" dirty="0" err="1" smtClean="0">
                <a:solidFill>
                  <a:srgbClr val="10253F"/>
                </a:solidFill>
                <a:cs typeface="+mj-cs"/>
              </a:rPr>
              <a:t>Example</a:t>
            </a:r>
            <a:r>
              <a:rPr lang="de-DE" sz="1400" b="0" dirty="0" smtClean="0">
                <a:solidFill>
                  <a:srgbClr val="10253F"/>
                </a:solidFill>
                <a:cs typeface="+mj-cs"/>
              </a:rPr>
              <a:t> </a:t>
            </a:r>
            <a:r>
              <a:rPr lang="de-DE" sz="1400" b="0" dirty="0" err="1" smtClean="0">
                <a:solidFill>
                  <a:srgbClr val="10253F"/>
                </a:solidFill>
                <a:cs typeface="+mj-cs"/>
              </a:rPr>
              <a:t>for</a:t>
            </a:r>
            <a:r>
              <a:rPr lang="de-DE" sz="1400" b="0" dirty="0" smtClean="0">
                <a:solidFill>
                  <a:srgbClr val="10253F"/>
                </a:solidFill>
                <a:cs typeface="+mj-cs"/>
              </a:rPr>
              <a:t> a </a:t>
            </a:r>
            <a:r>
              <a:rPr lang="de-DE" sz="1400" b="0" dirty="0" err="1" smtClean="0">
                <a:solidFill>
                  <a:srgbClr val="10253F"/>
                </a:solidFill>
                <a:cs typeface="+mj-cs"/>
              </a:rPr>
              <a:t>marketable</a:t>
            </a:r>
            <a:r>
              <a:rPr lang="de-DE" sz="1400" b="0" dirty="0" smtClean="0">
                <a:solidFill>
                  <a:srgbClr val="10253F"/>
                </a:solidFill>
                <a:cs typeface="+mj-cs"/>
              </a:rPr>
              <a:t> </a:t>
            </a:r>
            <a:r>
              <a:rPr lang="de-DE" sz="1400" b="0" dirty="0" err="1" smtClean="0">
                <a:solidFill>
                  <a:srgbClr val="10253F"/>
                </a:solidFill>
                <a:cs typeface="+mj-cs"/>
              </a:rPr>
              <a:t>added</a:t>
            </a:r>
            <a:r>
              <a:rPr lang="de-DE" sz="1400" b="0" dirty="0" smtClean="0">
                <a:solidFill>
                  <a:srgbClr val="10253F"/>
                </a:solidFill>
                <a:cs typeface="+mj-cs"/>
              </a:rPr>
              <a:t> </a:t>
            </a:r>
            <a:r>
              <a:rPr lang="de-DE" sz="1400" b="0" dirty="0" err="1" smtClean="0">
                <a:solidFill>
                  <a:srgbClr val="10253F"/>
                </a:solidFill>
                <a:cs typeface="+mj-cs"/>
              </a:rPr>
              <a:t>value</a:t>
            </a:r>
            <a:r>
              <a:rPr lang="de-DE" sz="1400" b="0" dirty="0" smtClean="0">
                <a:solidFill>
                  <a:srgbClr val="10253F"/>
                </a:solidFill>
                <a:cs typeface="+mj-cs"/>
              </a:rPr>
              <a:t> </a:t>
            </a:r>
            <a:r>
              <a:rPr lang="de-DE" sz="1400" b="0" dirty="0" err="1" smtClean="0">
                <a:solidFill>
                  <a:srgbClr val="10253F"/>
                </a:solidFill>
                <a:cs typeface="+mj-cs"/>
              </a:rPr>
              <a:t>chain</a:t>
            </a:r>
            <a:r>
              <a:rPr lang="de-DE" sz="1400" b="0" dirty="0" smtClean="0">
                <a:solidFill>
                  <a:srgbClr val="10253F"/>
                </a:solidFill>
                <a:cs typeface="+mj-cs"/>
              </a:rPr>
              <a:t>: </a:t>
            </a:r>
            <a:r>
              <a:rPr lang="de-DE" sz="1800" dirty="0" smtClean="0">
                <a:solidFill>
                  <a:srgbClr val="10253F"/>
                </a:solidFill>
                <a:cs typeface="+mj-cs"/>
              </a:rPr>
              <a:t>BIOPLASTIC</a:t>
            </a:r>
          </a:p>
        </p:txBody>
      </p:sp>
    </p:spTree>
    <p:extLst>
      <p:ext uri="{BB962C8B-B14F-4D97-AF65-F5344CB8AC3E}">
        <p14:creationId xmlns:p14="http://schemas.microsoft.com/office/powerpoint/2010/main" val="1986054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ung 2"/>
          <p:cNvGrpSpPr/>
          <p:nvPr/>
        </p:nvGrpSpPr>
        <p:grpSpPr>
          <a:xfrm>
            <a:off x="179512" y="908720"/>
            <a:ext cx="8928992" cy="2016224"/>
            <a:chOff x="179512" y="1988840"/>
            <a:chExt cx="8928992" cy="2016224"/>
          </a:xfrm>
        </p:grpSpPr>
        <p:sp>
          <p:nvSpPr>
            <p:cNvPr id="4" name="Eingebuchteter Richtungspfeil 3"/>
            <p:cNvSpPr/>
            <p:nvPr/>
          </p:nvSpPr>
          <p:spPr bwMode="auto">
            <a:xfrm>
              <a:off x="1230325" y="1988840"/>
              <a:ext cx="1514101" cy="720080"/>
            </a:xfrm>
            <a:prstGeom prst="chevron">
              <a:avLst/>
            </a:prstGeom>
            <a:solidFill>
              <a:srgbClr val="452D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libri"/>
                <a:ea typeface="ＭＳ Ｐゴシック" charset="0"/>
                <a:cs typeface="Calibri"/>
              </a:endParaRPr>
            </a:p>
          </p:txBody>
        </p:sp>
        <p:sp>
          <p:nvSpPr>
            <p:cNvPr id="5" name="Richtungspfeil 4"/>
            <p:cNvSpPr/>
            <p:nvPr/>
          </p:nvSpPr>
          <p:spPr bwMode="auto">
            <a:xfrm>
              <a:off x="179512" y="1988840"/>
              <a:ext cx="1356070" cy="720080"/>
            </a:xfrm>
            <a:prstGeom prst="homePlate">
              <a:avLst/>
            </a:prstGeom>
            <a:solidFill>
              <a:schemeClr val="bg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libri"/>
                <a:ea typeface="ＭＳ Ｐゴシック" charset="0"/>
                <a:cs typeface="Calibri"/>
              </a:endParaRPr>
            </a:p>
          </p:txBody>
        </p:sp>
        <p:sp>
          <p:nvSpPr>
            <p:cNvPr id="6" name="Eingebuchteter Richtungspfeil 5"/>
            <p:cNvSpPr/>
            <p:nvPr/>
          </p:nvSpPr>
          <p:spPr bwMode="auto">
            <a:xfrm>
              <a:off x="2444692" y="1988840"/>
              <a:ext cx="1528116" cy="720080"/>
            </a:xfrm>
            <a:prstGeom prst="chevron">
              <a:avLst/>
            </a:prstGeom>
            <a:solidFill>
              <a:srgbClr val="6493E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libri"/>
                <a:ea typeface="ＭＳ Ｐゴシック" charset="0"/>
                <a:cs typeface="Calibri"/>
              </a:endParaRPr>
            </a:p>
          </p:txBody>
        </p:sp>
        <p:sp>
          <p:nvSpPr>
            <p:cNvPr id="7" name="Eingebuchteter Richtungspfeil 6"/>
            <p:cNvSpPr/>
            <p:nvPr/>
          </p:nvSpPr>
          <p:spPr bwMode="auto">
            <a:xfrm>
              <a:off x="3678597" y="1988840"/>
              <a:ext cx="1542131" cy="720080"/>
            </a:xfrm>
            <a:prstGeom prst="chevron">
              <a:avLst/>
            </a:prstGeom>
            <a:solidFill>
              <a:srgbClr val="89E37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libri"/>
                <a:ea typeface="ＭＳ Ｐゴシック" charset="0"/>
                <a:cs typeface="Calibri"/>
              </a:endParaRPr>
            </a:p>
          </p:txBody>
        </p:sp>
        <p:sp>
          <p:nvSpPr>
            <p:cNvPr id="8" name="Eingebuchteter Richtungspfeil 7"/>
            <p:cNvSpPr/>
            <p:nvPr/>
          </p:nvSpPr>
          <p:spPr bwMode="auto">
            <a:xfrm>
              <a:off x="4922271" y="1988840"/>
              <a:ext cx="1556146" cy="720080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libri"/>
                <a:ea typeface="ＭＳ Ｐゴシック" charset="0"/>
                <a:cs typeface="Calibri"/>
              </a:endParaRPr>
            </a:p>
          </p:txBody>
        </p:sp>
        <p:sp>
          <p:nvSpPr>
            <p:cNvPr id="9" name="Eingebuchteter Richtungspfeil 8"/>
            <p:cNvSpPr/>
            <p:nvPr/>
          </p:nvSpPr>
          <p:spPr bwMode="auto">
            <a:xfrm>
              <a:off x="6185483" y="1988840"/>
              <a:ext cx="1570161" cy="720080"/>
            </a:xfrm>
            <a:prstGeom prst="chevron">
              <a:avLst/>
            </a:prstGeom>
            <a:solidFill>
              <a:srgbClr val="E39A0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libri"/>
                <a:ea typeface="ＭＳ Ｐゴシック" charset="0"/>
                <a:cs typeface="Calibri"/>
              </a:endParaRPr>
            </a:p>
          </p:txBody>
        </p:sp>
        <p:sp>
          <p:nvSpPr>
            <p:cNvPr id="10" name="Eingebuchteter Richtungspfeil 9"/>
            <p:cNvSpPr/>
            <p:nvPr/>
          </p:nvSpPr>
          <p:spPr bwMode="auto">
            <a:xfrm>
              <a:off x="7452320" y="1988840"/>
              <a:ext cx="1512168" cy="720080"/>
            </a:xfrm>
            <a:prstGeom prst="chevron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libri"/>
                <a:ea typeface="ＭＳ Ｐゴシック" charset="0"/>
                <a:cs typeface="Calibri"/>
              </a:endParaRPr>
            </a:p>
          </p:txBody>
        </p:sp>
        <p:sp>
          <p:nvSpPr>
            <p:cNvPr id="11" name="Eingebuchteter Richtungspfeil 10"/>
            <p:cNvSpPr/>
            <p:nvPr/>
          </p:nvSpPr>
          <p:spPr bwMode="auto">
            <a:xfrm>
              <a:off x="1940636" y="2852936"/>
              <a:ext cx="1365253" cy="576064"/>
            </a:xfrm>
            <a:prstGeom prst="chevron">
              <a:avLst/>
            </a:prstGeom>
            <a:gradFill flip="none" rotWithShape="1">
              <a:gsLst>
                <a:gs pos="51000">
                  <a:srgbClr val="6493E5"/>
                </a:gs>
                <a:gs pos="100000">
                  <a:srgbClr val="FFFFFF"/>
                </a:gs>
                <a:gs pos="29000">
                  <a:srgbClr val="452DFF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libri"/>
                <a:ea typeface="ＭＳ Ｐゴシック" charset="0"/>
                <a:cs typeface="Calibri"/>
              </a:endParaRPr>
            </a:p>
          </p:txBody>
        </p:sp>
        <p:sp>
          <p:nvSpPr>
            <p:cNvPr id="12" name="Richtungspfeil 11"/>
            <p:cNvSpPr/>
            <p:nvPr/>
          </p:nvSpPr>
          <p:spPr bwMode="auto">
            <a:xfrm>
              <a:off x="899592" y="2852936"/>
              <a:ext cx="1278263" cy="576064"/>
            </a:xfrm>
            <a:prstGeom prst="homePlate">
              <a:avLst/>
            </a:prstGeom>
            <a:gradFill flip="none" rotWithShape="1">
              <a:gsLst>
                <a:gs pos="0">
                  <a:schemeClr val="bg2">
                    <a:lumMod val="20000"/>
                    <a:lumOff val="80000"/>
                  </a:schemeClr>
                </a:gs>
                <a:gs pos="1000">
                  <a:schemeClr val="bg2">
                    <a:lumMod val="20000"/>
                    <a:lumOff val="80000"/>
                  </a:schemeClr>
                </a:gs>
                <a:gs pos="62000">
                  <a:srgbClr val="452DFF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libri"/>
                <a:ea typeface="ＭＳ Ｐゴシック" charset="0"/>
                <a:cs typeface="Calibri"/>
              </a:endParaRPr>
            </a:p>
          </p:txBody>
        </p:sp>
        <p:sp>
          <p:nvSpPr>
            <p:cNvPr id="13" name="Eingebuchteter Richtungspfeil 12"/>
            <p:cNvSpPr/>
            <p:nvPr/>
          </p:nvSpPr>
          <p:spPr bwMode="auto">
            <a:xfrm>
              <a:off x="3082996" y="2852936"/>
              <a:ext cx="1380234" cy="576064"/>
            </a:xfrm>
            <a:prstGeom prst="chevron">
              <a:avLst/>
            </a:prstGeom>
            <a:gradFill flip="none" rotWithShape="1">
              <a:gsLst>
                <a:gs pos="74000">
                  <a:srgbClr val="89E370"/>
                </a:gs>
                <a:gs pos="0">
                  <a:srgbClr val="FFFFFF"/>
                </a:gs>
                <a:gs pos="32000">
                  <a:srgbClr val="6A9DF4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libri"/>
                <a:ea typeface="ＭＳ Ｐゴシック" charset="0"/>
                <a:cs typeface="Calibri"/>
              </a:endParaRPr>
            </a:p>
          </p:txBody>
        </p:sp>
        <p:sp>
          <p:nvSpPr>
            <p:cNvPr id="14" name="Eingebuchteter Richtungspfeil 13"/>
            <p:cNvSpPr/>
            <p:nvPr/>
          </p:nvSpPr>
          <p:spPr bwMode="auto">
            <a:xfrm>
              <a:off x="4235124" y="2852936"/>
              <a:ext cx="1395216" cy="576064"/>
            </a:xfrm>
            <a:prstGeom prst="chevron">
              <a:avLst/>
            </a:prstGeom>
            <a:gradFill flip="none" rotWithShape="1">
              <a:gsLst>
                <a:gs pos="97000">
                  <a:srgbClr val="F7D238"/>
                </a:gs>
                <a:gs pos="0">
                  <a:srgbClr val="FFFFFF"/>
                </a:gs>
                <a:gs pos="24000">
                  <a:srgbClr val="89E370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libri"/>
                <a:ea typeface="ＭＳ Ｐゴシック" charset="0"/>
                <a:cs typeface="Calibri"/>
              </a:endParaRPr>
            </a:p>
          </p:txBody>
        </p:sp>
        <p:sp>
          <p:nvSpPr>
            <p:cNvPr id="15" name="Eingebuchteter Richtungspfeil 14"/>
            <p:cNvSpPr/>
            <p:nvPr/>
          </p:nvSpPr>
          <p:spPr bwMode="auto">
            <a:xfrm>
              <a:off x="5397020" y="2852936"/>
              <a:ext cx="1410197" cy="576064"/>
            </a:xfrm>
            <a:prstGeom prst="chevron">
              <a:avLst/>
            </a:prstGeom>
            <a:gradFill flip="none" rotWithShape="1">
              <a:gsLst>
                <a:gs pos="76000">
                  <a:srgbClr val="E39A0D"/>
                </a:gs>
                <a:gs pos="0">
                  <a:srgbClr val="FFFFFF"/>
                </a:gs>
                <a:gs pos="14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libri"/>
                <a:ea typeface="ＭＳ Ｐゴシック" charset="0"/>
                <a:cs typeface="Calibri"/>
              </a:endParaRPr>
            </a:p>
          </p:txBody>
        </p:sp>
        <p:sp>
          <p:nvSpPr>
            <p:cNvPr id="16" name="Eingebuchteter Richtungspfeil 15"/>
            <p:cNvSpPr/>
            <p:nvPr/>
          </p:nvSpPr>
          <p:spPr bwMode="auto">
            <a:xfrm>
              <a:off x="6568686" y="2852936"/>
              <a:ext cx="1425179" cy="576064"/>
            </a:xfrm>
            <a:prstGeom prst="chevron">
              <a:avLst/>
            </a:prstGeom>
            <a:gradFill flip="none" rotWithShape="1">
              <a:gsLst>
                <a:gs pos="80000">
                  <a:schemeClr val="accent1"/>
                </a:gs>
                <a:gs pos="0">
                  <a:srgbClr val="FFFFFF"/>
                </a:gs>
                <a:gs pos="28000">
                  <a:srgbClr val="E39A0D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libri"/>
                <a:ea typeface="ＭＳ Ｐゴシック" charset="0"/>
                <a:cs typeface="Calibri"/>
              </a:endParaRPr>
            </a:p>
          </p:txBody>
        </p:sp>
        <p:sp>
          <p:nvSpPr>
            <p:cNvPr id="17" name="Eingebuchteter Richtungspfeil 16"/>
            <p:cNvSpPr/>
            <p:nvPr/>
          </p:nvSpPr>
          <p:spPr bwMode="auto">
            <a:xfrm>
              <a:off x="1331640" y="3501008"/>
              <a:ext cx="1512168" cy="504056"/>
            </a:xfrm>
            <a:prstGeom prst="chevron">
              <a:avLst/>
            </a:prstGeom>
            <a:solidFill>
              <a:srgbClr val="2540FF">
                <a:alpha val="63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Calibri"/>
                <a:ea typeface="ＭＳ Ｐゴシック" charset="0"/>
                <a:cs typeface="Calibri"/>
              </a:endParaRP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179512" y="2215897"/>
              <a:ext cx="12241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b="1" dirty="0" smtClean="0">
                  <a:solidFill>
                    <a:schemeClr val="bg1">
                      <a:lumMod val="20000"/>
                      <a:lumOff val="80000"/>
                    </a:schemeClr>
                  </a:solidFill>
                  <a:latin typeface="Calibri"/>
                  <a:cs typeface="Calibri"/>
                </a:rPr>
                <a:t>RAW MATERIAL</a:t>
              </a:r>
              <a:endParaRPr lang="de-DE" sz="12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1619672" y="2204864"/>
              <a:ext cx="12241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b="1" dirty="0" smtClean="0">
                  <a:solidFill>
                    <a:schemeClr val="bg1">
                      <a:lumMod val="20000"/>
                      <a:lumOff val="80000"/>
                    </a:schemeClr>
                  </a:solidFill>
                  <a:latin typeface="Calibri"/>
                  <a:cs typeface="Calibri"/>
                </a:rPr>
                <a:t>MONOMER</a:t>
              </a:r>
              <a:endParaRPr lang="de-DE" sz="12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2771800" y="2215897"/>
              <a:ext cx="12241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b="1" dirty="0" smtClean="0">
                  <a:solidFill>
                    <a:schemeClr val="bg1">
                      <a:lumMod val="20000"/>
                      <a:lumOff val="80000"/>
                    </a:schemeClr>
                  </a:solidFill>
                  <a:latin typeface="Calibri"/>
                  <a:cs typeface="Calibri"/>
                </a:rPr>
                <a:t>RAW POLYMER</a:t>
              </a:r>
              <a:endParaRPr lang="de-DE" sz="12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3995936" y="2134239"/>
              <a:ext cx="12241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b="1" dirty="0" smtClean="0">
                  <a:solidFill>
                    <a:schemeClr val="bg1">
                      <a:lumMod val="20000"/>
                      <a:lumOff val="80000"/>
                    </a:schemeClr>
                  </a:solidFill>
                  <a:latin typeface="Calibri"/>
                  <a:cs typeface="Calibri"/>
                </a:rPr>
                <a:t>BLEND/ </a:t>
              </a:r>
              <a:r>
                <a:rPr lang="de-DE" sz="1200" b="1" dirty="0" smtClean="0">
                  <a:solidFill>
                    <a:schemeClr val="bg1">
                      <a:lumMod val="20000"/>
                      <a:lumOff val="80000"/>
                    </a:schemeClr>
                  </a:solidFill>
                  <a:latin typeface="Calibri"/>
                  <a:cs typeface="Calibri"/>
                </a:rPr>
                <a:t>COMPOUND</a:t>
              </a:r>
              <a:endParaRPr lang="de-DE" sz="12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5292080" y="2132856"/>
              <a:ext cx="12241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b="1" dirty="0" smtClean="0">
                  <a:solidFill>
                    <a:schemeClr val="bg1">
                      <a:lumMod val="20000"/>
                      <a:lumOff val="80000"/>
                    </a:schemeClr>
                  </a:solidFill>
                  <a:latin typeface="Calibri"/>
                  <a:cs typeface="Calibri"/>
                </a:rPr>
                <a:t>SEMIFINISHED PARTS</a:t>
              </a:r>
              <a:endParaRPr lang="de-DE" sz="12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6516216" y="2204864"/>
              <a:ext cx="15121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b="1" dirty="0" smtClean="0">
                  <a:solidFill>
                    <a:schemeClr val="bg1">
                      <a:lumMod val="20000"/>
                      <a:lumOff val="80000"/>
                    </a:schemeClr>
                  </a:solidFill>
                  <a:latin typeface="Calibri"/>
                  <a:cs typeface="Calibri"/>
                </a:rPr>
                <a:t>INTERMEDIATES</a:t>
              </a:r>
              <a:endParaRPr lang="de-DE" sz="12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7884368" y="2204864"/>
              <a:ext cx="12241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b="1" dirty="0" smtClean="0">
                  <a:solidFill>
                    <a:schemeClr val="bg1">
                      <a:lumMod val="20000"/>
                      <a:lumOff val="80000"/>
                    </a:schemeClr>
                  </a:solidFill>
                  <a:latin typeface="Calibri"/>
                  <a:cs typeface="Calibri"/>
                </a:rPr>
                <a:t>PRODUCT</a:t>
              </a:r>
              <a:endParaRPr lang="de-DE" sz="12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971600" y="3023374"/>
              <a:ext cx="122413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b="1" dirty="0" smtClean="0">
                  <a:solidFill>
                    <a:schemeClr val="bg1">
                      <a:lumMod val="20000"/>
                      <a:lumOff val="80000"/>
                    </a:schemeClr>
                  </a:solidFill>
                  <a:latin typeface="Calibri"/>
                  <a:cs typeface="Calibri"/>
                </a:rPr>
                <a:t>Fermentation</a:t>
              </a:r>
              <a:endParaRPr lang="de-DE" sz="11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2123728" y="2924944"/>
              <a:ext cx="108012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b="1" dirty="0" smtClean="0">
                  <a:solidFill>
                    <a:schemeClr val="bg1">
                      <a:lumMod val="20000"/>
                      <a:lumOff val="80000"/>
                    </a:schemeClr>
                  </a:solidFill>
                  <a:latin typeface="Calibri"/>
                  <a:cs typeface="Calibri"/>
                </a:rPr>
                <a:t>Co-/</a:t>
              </a:r>
              <a:r>
                <a:rPr lang="de-DE" sz="1100" b="1" dirty="0" err="1" smtClean="0">
                  <a:solidFill>
                    <a:schemeClr val="bg1">
                      <a:lumMod val="20000"/>
                      <a:lumOff val="80000"/>
                    </a:schemeClr>
                  </a:solidFill>
                  <a:latin typeface="Calibri"/>
                  <a:cs typeface="Calibri"/>
                </a:rPr>
                <a:t>Polymeri-zation</a:t>
              </a:r>
              <a:endParaRPr lang="de-DE" sz="11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3275856" y="2915875"/>
              <a:ext cx="151216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b="1" dirty="0" smtClean="0">
                  <a:solidFill>
                    <a:schemeClr val="bg1">
                      <a:lumMod val="20000"/>
                      <a:lumOff val="80000"/>
                    </a:schemeClr>
                  </a:solidFill>
                  <a:latin typeface="Calibri"/>
                  <a:cs typeface="Calibri"/>
                </a:rPr>
                <a:t>Blending/ </a:t>
              </a:r>
              <a:r>
                <a:rPr lang="de-DE" sz="1100" b="1" dirty="0" err="1" smtClean="0">
                  <a:solidFill>
                    <a:schemeClr val="bg1">
                      <a:lumMod val="20000"/>
                      <a:lumOff val="80000"/>
                    </a:schemeClr>
                  </a:solidFill>
                  <a:latin typeface="Calibri"/>
                  <a:cs typeface="Calibri"/>
                </a:rPr>
                <a:t>Compounding</a:t>
              </a:r>
              <a:endParaRPr lang="de-DE" sz="11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572000" y="2996952"/>
              <a:ext cx="122413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b="1" dirty="0" err="1" smtClean="0">
                  <a:solidFill>
                    <a:schemeClr val="bg1">
                      <a:lumMod val="20000"/>
                      <a:lumOff val="80000"/>
                    </a:schemeClr>
                  </a:solidFill>
                  <a:latin typeface="Calibri"/>
                  <a:cs typeface="Calibri"/>
                </a:rPr>
                <a:t>Shaping</a:t>
              </a:r>
              <a:endParaRPr lang="de-DE" sz="11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5724128" y="2996952"/>
              <a:ext cx="122413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b="1" dirty="0" err="1" smtClean="0">
                  <a:solidFill>
                    <a:schemeClr val="bg1">
                      <a:lumMod val="20000"/>
                      <a:lumOff val="80000"/>
                    </a:schemeClr>
                  </a:solidFill>
                  <a:latin typeface="Calibri"/>
                  <a:cs typeface="Calibri"/>
                </a:rPr>
                <a:t>Refinement</a:t>
              </a:r>
              <a:endParaRPr lang="de-DE" sz="11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6876256" y="2996952"/>
              <a:ext cx="129614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b="1" dirty="0" err="1" smtClean="0">
                  <a:solidFill>
                    <a:schemeClr val="bg1">
                      <a:lumMod val="20000"/>
                      <a:lumOff val="80000"/>
                    </a:schemeClr>
                  </a:solidFill>
                  <a:latin typeface="Calibri"/>
                  <a:cs typeface="Calibri"/>
                </a:rPr>
                <a:t>Assembly</a:t>
              </a:r>
              <a:endParaRPr lang="de-DE" sz="11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1619672" y="3573016"/>
              <a:ext cx="136815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b="1" dirty="0" err="1" smtClean="0">
                  <a:solidFill>
                    <a:schemeClr val="bg1">
                      <a:lumMod val="20000"/>
                      <a:lumOff val="80000"/>
                    </a:schemeClr>
                  </a:solidFill>
                  <a:latin typeface="Calibri"/>
                  <a:cs typeface="Calibri"/>
                </a:rPr>
                <a:t>Purification</a:t>
              </a:r>
              <a:endParaRPr lang="de-DE" sz="11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32" name="Picture 7" descr="Bild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4416671"/>
            <a:ext cx="7848872" cy="225268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Bild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3086067"/>
            <a:ext cx="7776864" cy="1423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5" name="Rectangle 2"/>
          <p:cNvSpPr txBox="1">
            <a:spLocks noChangeArrowheads="1"/>
          </p:cNvSpPr>
          <p:nvPr/>
        </p:nvSpPr>
        <p:spPr>
          <a:xfrm>
            <a:off x="35496" y="239688"/>
            <a:ext cx="8424936" cy="381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53D66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53D66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53D66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53D66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53D66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53D66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53D66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53D66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53D66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de-DE" sz="1400" b="0" dirty="0" err="1" smtClean="0">
                <a:solidFill>
                  <a:srgbClr val="10253F"/>
                </a:solidFill>
                <a:cs typeface="+mj-cs"/>
              </a:rPr>
              <a:t>Example</a:t>
            </a:r>
            <a:r>
              <a:rPr lang="de-DE" sz="1400" b="0" dirty="0" smtClean="0">
                <a:solidFill>
                  <a:srgbClr val="10253F"/>
                </a:solidFill>
                <a:cs typeface="+mj-cs"/>
              </a:rPr>
              <a:t> </a:t>
            </a:r>
            <a:r>
              <a:rPr lang="de-DE" sz="1400" b="0" dirty="0" err="1" smtClean="0">
                <a:solidFill>
                  <a:srgbClr val="10253F"/>
                </a:solidFill>
                <a:cs typeface="+mj-cs"/>
              </a:rPr>
              <a:t>for</a:t>
            </a:r>
            <a:r>
              <a:rPr lang="de-DE" sz="1400" b="0" dirty="0" smtClean="0">
                <a:solidFill>
                  <a:srgbClr val="10253F"/>
                </a:solidFill>
                <a:cs typeface="+mj-cs"/>
              </a:rPr>
              <a:t> a </a:t>
            </a:r>
            <a:r>
              <a:rPr lang="de-DE" sz="1400" b="0" dirty="0" err="1" smtClean="0">
                <a:solidFill>
                  <a:srgbClr val="10253F"/>
                </a:solidFill>
                <a:cs typeface="+mj-cs"/>
              </a:rPr>
              <a:t>marketable</a:t>
            </a:r>
            <a:r>
              <a:rPr lang="de-DE" sz="1400" b="0" dirty="0" smtClean="0">
                <a:solidFill>
                  <a:srgbClr val="10253F"/>
                </a:solidFill>
                <a:cs typeface="+mj-cs"/>
              </a:rPr>
              <a:t> </a:t>
            </a:r>
            <a:r>
              <a:rPr lang="de-DE" sz="1400" b="0" dirty="0" err="1" smtClean="0">
                <a:solidFill>
                  <a:srgbClr val="10253F"/>
                </a:solidFill>
                <a:cs typeface="+mj-cs"/>
              </a:rPr>
              <a:t>added</a:t>
            </a:r>
            <a:r>
              <a:rPr lang="de-DE" sz="1400" b="0" dirty="0" smtClean="0">
                <a:solidFill>
                  <a:srgbClr val="10253F"/>
                </a:solidFill>
                <a:cs typeface="+mj-cs"/>
              </a:rPr>
              <a:t> </a:t>
            </a:r>
            <a:r>
              <a:rPr lang="de-DE" sz="1400" b="0" dirty="0" err="1" smtClean="0">
                <a:solidFill>
                  <a:srgbClr val="10253F"/>
                </a:solidFill>
                <a:cs typeface="+mj-cs"/>
              </a:rPr>
              <a:t>value</a:t>
            </a:r>
            <a:r>
              <a:rPr lang="de-DE" sz="1400" b="0" dirty="0" smtClean="0">
                <a:solidFill>
                  <a:srgbClr val="10253F"/>
                </a:solidFill>
                <a:cs typeface="+mj-cs"/>
              </a:rPr>
              <a:t> </a:t>
            </a:r>
            <a:r>
              <a:rPr lang="de-DE" sz="1400" b="0" dirty="0" err="1" smtClean="0">
                <a:solidFill>
                  <a:srgbClr val="10253F"/>
                </a:solidFill>
                <a:cs typeface="+mj-cs"/>
              </a:rPr>
              <a:t>chain</a:t>
            </a:r>
            <a:r>
              <a:rPr lang="de-DE" sz="1400" b="0" dirty="0" smtClean="0">
                <a:solidFill>
                  <a:srgbClr val="10253F"/>
                </a:solidFill>
                <a:cs typeface="+mj-cs"/>
              </a:rPr>
              <a:t>: </a:t>
            </a:r>
            <a:r>
              <a:rPr lang="de-DE" sz="1800" dirty="0" smtClean="0">
                <a:solidFill>
                  <a:srgbClr val="10253F"/>
                </a:solidFill>
                <a:cs typeface="+mj-cs"/>
              </a:rPr>
              <a:t>BIOPLASTIC</a:t>
            </a:r>
          </a:p>
        </p:txBody>
      </p:sp>
    </p:spTree>
    <p:extLst>
      <p:ext uri="{BB962C8B-B14F-4D97-AF65-F5344CB8AC3E}">
        <p14:creationId xmlns:p14="http://schemas.microsoft.com/office/powerpoint/2010/main" val="2650685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5496" y="239688"/>
            <a:ext cx="8424936" cy="381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53D66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53D66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53D66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53D66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53D66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53D66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53D66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53D66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53D66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de-DE" sz="1400" b="0" dirty="0" err="1" smtClean="0">
                <a:solidFill>
                  <a:srgbClr val="10253F"/>
                </a:solidFill>
                <a:cs typeface="+mj-cs"/>
              </a:rPr>
              <a:t>Suggested</a:t>
            </a:r>
            <a:r>
              <a:rPr lang="de-DE" sz="1400" b="0" dirty="0" smtClean="0">
                <a:solidFill>
                  <a:srgbClr val="10253F"/>
                </a:solidFill>
                <a:cs typeface="+mj-cs"/>
              </a:rPr>
              <a:t> </a:t>
            </a:r>
            <a:r>
              <a:rPr lang="de-DE" sz="1400" b="0" dirty="0" err="1" smtClean="0">
                <a:solidFill>
                  <a:srgbClr val="10253F"/>
                </a:solidFill>
                <a:cs typeface="+mj-cs"/>
              </a:rPr>
              <a:t>value</a:t>
            </a:r>
            <a:r>
              <a:rPr lang="de-DE" sz="1400" b="0" dirty="0" smtClean="0">
                <a:solidFill>
                  <a:srgbClr val="10253F"/>
                </a:solidFill>
                <a:cs typeface="+mj-cs"/>
              </a:rPr>
              <a:t> </a:t>
            </a:r>
            <a:r>
              <a:rPr lang="de-DE" sz="1400" b="0" dirty="0" err="1" smtClean="0">
                <a:solidFill>
                  <a:srgbClr val="10253F"/>
                </a:solidFill>
                <a:cs typeface="+mj-cs"/>
              </a:rPr>
              <a:t>added</a:t>
            </a:r>
            <a:r>
              <a:rPr lang="de-DE" sz="1400" b="0" dirty="0" smtClean="0">
                <a:solidFill>
                  <a:srgbClr val="10253F"/>
                </a:solidFill>
                <a:cs typeface="+mj-cs"/>
              </a:rPr>
              <a:t> </a:t>
            </a:r>
            <a:r>
              <a:rPr lang="de-DE" sz="1400" b="0" dirty="0" err="1" smtClean="0">
                <a:solidFill>
                  <a:srgbClr val="10253F"/>
                </a:solidFill>
                <a:cs typeface="+mj-cs"/>
              </a:rPr>
              <a:t>chain</a:t>
            </a:r>
            <a:r>
              <a:rPr lang="de-DE" sz="1400" b="0" dirty="0" smtClean="0">
                <a:solidFill>
                  <a:srgbClr val="10253F"/>
                </a:solidFill>
                <a:cs typeface="+mj-cs"/>
              </a:rPr>
              <a:t> 1 </a:t>
            </a:r>
            <a:r>
              <a:rPr lang="de-DE" sz="1400" b="0" dirty="0" err="1" smtClean="0">
                <a:solidFill>
                  <a:srgbClr val="10253F"/>
                </a:solidFill>
                <a:cs typeface="+mj-cs"/>
              </a:rPr>
              <a:t>for</a:t>
            </a:r>
            <a:r>
              <a:rPr lang="de-DE" sz="1400" b="0" dirty="0" smtClean="0">
                <a:solidFill>
                  <a:srgbClr val="10253F"/>
                </a:solidFill>
                <a:cs typeface="+mj-cs"/>
              </a:rPr>
              <a:t> </a:t>
            </a:r>
            <a:r>
              <a:rPr lang="de-DE" sz="1400" b="0" dirty="0" err="1" smtClean="0">
                <a:solidFill>
                  <a:srgbClr val="10253F"/>
                </a:solidFill>
                <a:cs typeface="+mj-cs"/>
              </a:rPr>
              <a:t>DanuBioValNet</a:t>
            </a:r>
            <a:r>
              <a:rPr lang="de-DE" sz="1400" b="0" dirty="0" smtClean="0">
                <a:solidFill>
                  <a:srgbClr val="10253F"/>
                </a:solidFill>
                <a:cs typeface="+mj-cs"/>
              </a:rPr>
              <a:t>: </a:t>
            </a:r>
            <a:r>
              <a:rPr lang="de-DE" sz="1800" dirty="0" smtClean="0">
                <a:solidFill>
                  <a:srgbClr val="10253F"/>
                </a:solidFill>
                <a:cs typeface="+mj-cs"/>
              </a:rPr>
              <a:t>ADVANCED-PACKAGING</a:t>
            </a:r>
          </a:p>
        </p:txBody>
      </p:sp>
      <p:pic>
        <p:nvPicPr>
          <p:cNvPr id="6" name="Bild 5" descr="Fotolia_107182915_L Petinov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268760"/>
            <a:ext cx="5616624" cy="2736304"/>
          </a:xfrm>
          <a:prstGeom prst="rect">
            <a:avLst/>
          </a:prstGeom>
        </p:spPr>
      </p:pic>
      <p:sp>
        <p:nvSpPr>
          <p:cNvPr id="7" name="Sechseck 6"/>
          <p:cNvSpPr/>
          <p:nvPr/>
        </p:nvSpPr>
        <p:spPr>
          <a:xfrm>
            <a:off x="2411760" y="4725144"/>
            <a:ext cx="1224136" cy="1224136"/>
          </a:xfrm>
          <a:prstGeom prst="hexagon">
            <a:avLst/>
          </a:prstGeom>
          <a:solidFill>
            <a:srgbClr val="0057B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00" dirty="0"/>
          </a:p>
        </p:txBody>
      </p:sp>
      <p:sp>
        <p:nvSpPr>
          <p:cNvPr id="8" name="Sechseck 7"/>
          <p:cNvSpPr/>
          <p:nvPr/>
        </p:nvSpPr>
        <p:spPr>
          <a:xfrm>
            <a:off x="3419872" y="4077072"/>
            <a:ext cx="1224136" cy="1224136"/>
          </a:xfrm>
          <a:prstGeom prst="hexagon">
            <a:avLst/>
          </a:prstGeom>
          <a:solidFill>
            <a:srgbClr val="4457B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00" dirty="0"/>
          </a:p>
        </p:txBody>
      </p:sp>
      <p:sp>
        <p:nvSpPr>
          <p:cNvPr id="9" name="Sechseck 8"/>
          <p:cNvSpPr/>
          <p:nvPr/>
        </p:nvSpPr>
        <p:spPr>
          <a:xfrm>
            <a:off x="4427984" y="4725144"/>
            <a:ext cx="1224136" cy="1224136"/>
          </a:xfrm>
          <a:prstGeom prst="hexagon">
            <a:avLst/>
          </a:prstGeom>
          <a:solidFill>
            <a:srgbClr val="C19BA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00" dirty="0"/>
          </a:p>
        </p:txBody>
      </p:sp>
      <p:sp>
        <p:nvSpPr>
          <p:cNvPr id="10" name="Sechseck 9"/>
          <p:cNvSpPr/>
          <p:nvPr/>
        </p:nvSpPr>
        <p:spPr>
          <a:xfrm>
            <a:off x="5436096" y="4077072"/>
            <a:ext cx="1224136" cy="1224136"/>
          </a:xfrm>
          <a:prstGeom prst="hexagon">
            <a:avLst/>
          </a:prstGeom>
          <a:solidFill>
            <a:srgbClr val="C19B6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00" dirty="0"/>
          </a:p>
        </p:txBody>
      </p:sp>
      <p:sp>
        <p:nvSpPr>
          <p:cNvPr id="11" name="Sechseck 10"/>
          <p:cNvSpPr/>
          <p:nvPr/>
        </p:nvSpPr>
        <p:spPr>
          <a:xfrm>
            <a:off x="6444208" y="4725144"/>
            <a:ext cx="1224136" cy="1224136"/>
          </a:xfrm>
          <a:prstGeom prst="hexagon">
            <a:avLst/>
          </a:prstGeom>
          <a:solidFill>
            <a:srgbClr val="F29B3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00" dirty="0"/>
          </a:p>
        </p:txBody>
      </p:sp>
      <p:sp>
        <p:nvSpPr>
          <p:cNvPr id="12" name="Sechseck 11"/>
          <p:cNvSpPr/>
          <p:nvPr/>
        </p:nvSpPr>
        <p:spPr>
          <a:xfrm>
            <a:off x="1403649" y="4077072"/>
            <a:ext cx="1224136" cy="1224136"/>
          </a:xfrm>
          <a:prstGeom prst="hexagon">
            <a:avLst/>
          </a:prstGeom>
          <a:solidFill>
            <a:srgbClr val="0045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00" dirty="0"/>
          </a:p>
        </p:txBody>
      </p:sp>
      <p:sp>
        <p:nvSpPr>
          <p:cNvPr id="13" name="Rechteck 12"/>
          <p:cNvSpPr/>
          <p:nvPr/>
        </p:nvSpPr>
        <p:spPr>
          <a:xfrm>
            <a:off x="1331641" y="4509120"/>
            <a:ext cx="136815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" dirty="0" smtClean="0">
                <a:solidFill>
                  <a:schemeClr val="bg1"/>
                </a:solidFill>
              </a:rPr>
              <a:t>Bio-</a:t>
            </a:r>
            <a:r>
              <a:rPr lang="de-DE" sz="1200" dirty="0" err="1" smtClean="0">
                <a:solidFill>
                  <a:schemeClr val="bg1"/>
                </a:solidFill>
              </a:rPr>
              <a:t>Plastic</a:t>
            </a:r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6660232" y="5085184"/>
            <a:ext cx="7920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" dirty="0" smtClean="0">
                <a:solidFill>
                  <a:srgbClr val="FFFFFF"/>
                </a:solidFill>
              </a:rPr>
              <a:t>Paper &amp; Pulp</a:t>
            </a:r>
            <a:endParaRPr lang="de-DE" sz="1200" dirty="0">
              <a:solidFill>
                <a:srgbClr val="FFFFFF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2471673" y="5014917"/>
            <a:ext cx="1128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" dirty="0" err="1" smtClean="0">
                <a:solidFill>
                  <a:srgbClr val="FFFFFF"/>
                </a:solidFill>
              </a:rPr>
              <a:t>Biodegradable</a:t>
            </a:r>
            <a:r>
              <a:rPr lang="de-DE" sz="1200" dirty="0" smtClean="0">
                <a:solidFill>
                  <a:srgbClr val="FFFFFF"/>
                </a:solidFill>
              </a:rPr>
              <a:t> &amp; Bio-</a:t>
            </a:r>
            <a:r>
              <a:rPr lang="de-DE" sz="1200" dirty="0" err="1" smtClean="0">
                <a:solidFill>
                  <a:srgbClr val="FFFFFF"/>
                </a:solidFill>
              </a:rPr>
              <a:t>based</a:t>
            </a:r>
            <a:r>
              <a:rPr lang="de-DE" sz="1200" dirty="0" smtClean="0">
                <a:solidFill>
                  <a:srgbClr val="FFFFFF"/>
                </a:solidFill>
              </a:rPr>
              <a:t> </a:t>
            </a:r>
            <a:r>
              <a:rPr lang="de-DE" sz="1200" dirty="0" err="1" smtClean="0">
                <a:solidFill>
                  <a:srgbClr val="FFFFFF"/>
                </a:solidFill>
              </a:rPr>
              <a:t>nondegradable</a:t>
            </a:r>
            <a:endParaRPr lang="de-DE" sz="1200" dirty="0">
              <a:solidFill>
                <a:srgbClr val="FFFFFF"/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3491880" y="4326195"/>
            <a:ext cx="10801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" dirty="0" smtClean="0">
                <a:solidFill>
                  <a:srgbClr val="FFFFFF"/>
                </a:solidFill>
              </a:rPr>
              <a:t>Est</a:t>
            </a:r>
            <a:r>
              <a:rPr lang="de-DE" sz="1200" dirty="0" smtClean="0">
                <a:solidFill>
                  <a:srgbClr val="FFFFFF"/>
                </a:solidFill>
              </a:rPr>
              <a:t>. </a:t>
            </a:r>
            <a:r>
              <a:rPr lang="de-DE" sz="1200" dirty="0" err="1">
                <a:solidFill>
                  <a:srgbClr val="FFFFFF"/>
                </a:solidFill>
              </a:rPr>
              <a:t>i</a:t>
            </a:r>
            <a:r>
              <a:rPr lang="de-DE" sz="1200" dirty="0" err="1" smtClean="0">
                <a:solidFill>
                  <a:srgbClr val="FFFFFF"/>
                </a:solidFill>
              </a:rPr>
              <a:t>ncrease</a:t>
            </a:r>
            <a:r>
              <a:rPr lang="de-DE" sz="1200" dirty="0" smtClean="0">
                <a:solidFill>
                  <a:srgbClr val="FFFFFF"/>
                </a:solidFill>
              </a:rPr>
              <a:t> </a:t>
            </a:r>
            <a:r>
              <a:rPr lang="de-DE" sz="1200" dirty="0" err="1" smtClean="0">
                <a:solidFill>
                  <a:srgbClr val="FFFFFF"/>
                </a:solidFill>
              </a:rPr>
              <a:t>from</a:t>
            </a:r>
            <a:r>
              <a:rPr lang="de-DE" sz="1200" dirty="0" smtClean="0">
                <a:solidFill>
                  <a:srgbClr val="FFFFFF"/>
                </a:solidFill>
              </a:rPr>
              <a:t> </a:t>
            </a:r>
            <a:r>
              <a:rPr lang="de-DE" sz="1200" dirty="0" err="1" smtClean="0">
                <a:solidFill>
                  <a:srgbClr val="FFFFFF"/>
                </a:solidFill>
              </a:rPr>
              <a:t>now</a:t>
            </a:r>
            <a:r>
              <a:rPr lang="de-DE" sz="1200" dirty="0" smtClean="0">
                <a:solidFill>
                  <a:srgbClr val="FFFFFF"/>
                </a:solidFill>
              </a:rPr>
              <a:t> 1.4 </a:t>
            </a:r>
            <a:r>
              <a:rPr lang="de-DE" sz="1200" dirty="0" err="1" smtClean="0">
                <a:solidFill>
                  <a:srgbClr val="FFFFFF"/>
                </a:solidFill>
              </a:rPr>
              <a:t>to</a:t>
            </a:r>
            <a:r>
              <a:rPr lang="de-DE" sz="1200" dirty="0" smtClean="0">
                <a:solidFill>
                  <a:srgbClr val="FFFFFF"/>
                </a:solidFill>
              </a:rPr>
              <a:t> 7.7 </a:t>
            </a:r>
            <a:r>
              <a:rPr lang="de-DE" sz="1200" dirty="0" err="1" smtClean="0">
                <a:solidFill>
                  <a:srgbClr val="FFFFFF"/>
                </a:solidFill>
              </a:rPr>
              <a:t>Mio</a:t>
            </a:r>
            <a:r>
              <a:rPr lang="de-DE" sz="1200" dirty="0" smtClean="0">
                <a:solidFill>
                  <a:srgbClr val="FFFFFF"/>
                </a:solidFill>
              </a:rPr>
              <a:t> t (2020)</a:t>
            </a:r>
            <a:endParaRPr lang="de-DE" sz="1200" dirty="0">
              <a:solidFill>
                <a:srgbClr val="FFFFFF"/>
              </a:solidFill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4499992" y="5085184"/>
            <a:ext cx="10081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" dirty="0" err="1" smtClean="0">
                <a:solidFill>
                  <a:srgbClr val="FFFFFF"/>
                </a:solidFill>
              </a:rPr>
              <a:t>Reaches</a:t>
            </a:r>
            <a:r>
              <a:rPr lang="de-DE" sz="1200" dirty="0" smtClean="0">
                <a:solidFill>
                  <a:srgbClr val="FFFFFF"/>
                </a:solidFill>
              </a:rPr>
              <a:t> in Every Market</a:t>
            </a:r>
            <a:endParaRPr lang="de-DE" sz="1200" dirty="0">
              <a:solidFill>
                <a:srgbClr val="FFFFFF"/>
              </a:solidFill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5543827" y="4342093"/>
            <a:ext cx="10081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" dirty="0" smtClean="0">
                <a:solidFill>
                  <a:srgbClr val="FFFFFF"/>
                </a:solidFill>
              </a:rPr>
              <a:t>Drop-in </a:t>
            </a:r>
            <a:r>
              <a:rPr lang="de-DE" sz="1200" dirty="0" err="1" smtClean="0">
                <a:solidFill>
                  <a:srgbClr val="FFFFFF"/>
                </a:solidFill>
              </a:rPr>
              <a:t>or</a:t>
            </a:r>
            <a:r>
              <a:rPr lang="de-DE" sz="1200" dirty="0" smtClean="0">
                <a:solidFill>
                  <a:srgbClr val="FFFFFF"/>
                </a:solidFill>
              </a:rPr>
              <a:t> </a:t>
            </a:r>
            <a:r>
              <a:rPr lang="de-DE" sz="1200" dirty="0" err="1" smtClean="0">
                <a:solidFill>
                  <a:srgbClr val="FFFFFF"/>
                </a:solidFill>
              </a:rPr>
              <a:t>new</a:t>
            </a:r>
            <a:r>
              <a:rPr lang="de-DE" sz="1200" dirty="0" smtClean="0">
                <a:solidFill>
                  <a:srgbClr val="FFFFFF"/>
                </a:solidFill>
              </a:rPr>
              <a:t> material </a:t>
            </a:r>
            <a:r>
              <a:rPr lang="de-DE" sz="1200" dirty="0" err="1" smtClean="0">
                <a:solidFill>
                  <a:srgbClr val="FFFFFF"/>
                </a:solidFill>
              </a:rPr>
              <a:t>properties</a:t>
            </a:r>
            <a:endParaRPr lang="de-DE" sz="1200" dirty="0">
              <a:solidFill>
                <a:srgbClr val="FFFFFF"/>
              </a:solidFill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6359229" y="3789620"/>
            <a:ext cx="102108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dirty="0" smtClean="0">
                <a:solidFill>
                  <a:srgbClr val="000000"/>
                </a:solidFill>
              </a:rPr>
              <a:t>© </a:t>
            </a:r>
            <a:r>
              <a:rPr lang="de-DE" sz="800" dirty="0" err="1" smtClean="0">
                <a:solidFill>
                  <a:srgbClr val="000000"/>
                </a:solidFill>
              </a:rPr>
              <a:t>Petinovs</a:t>
            </a:r>
            <a:r>
              <a:rPr lang="de-DE" sz="800" dirty="0" smtClean="0">
                <a:solidFill>
                  <a:srgbClr val="000000"/>
                </a:solidFill>
              </a:rPr>
              <a:t> / </a:t>
            </a:r>
            <a:r>
              <a:rPr lang="de-DE" sz="800" dirty="0" err="1" smtClean="0">
                <a:solidFill>
                  <a:srgbClr val="000000"/>
                </a:solidFill>
              </a:rPr>
              <a:t>Fotolia</a:t>
            </a:r>
            <a:endParaRPr lang="de-DE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083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5496" y="239688"/>
            <a:ext cx="8424936" cy="381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53D66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53D66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53D66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53D66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53D66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53D66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53D66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53D66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53D66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de-DE" sz="1400" b="0" dirty="0" err="1" smtClean="0">
                <a:solidFill>
                  <a:srgbClr val="10253F"/>
                </a:solidFill>
                <a:cs typeface="+mj-cs"/>
              </a:rPr>
              <a:t>Suggested</a:t>
            </a:r>
            <a:r>
              <a:rPr lang="de-DE" sz="1400" b="0" dirty="0" smtClean="0">
                <a:solidFill>
                  <a:srgbClr val="10253F"/>
                </a:solidFill>
                <a:cs typeface="+mj-cs"/>
              </a:rPr>
              <a:t> </a:t>
            </a:r>
            <a:r>
              <a:rPr lang="de-DE" sz="1400" b="0" dirty="0" err="1" smtClean="0">
                <a:solidFill>
                  <a:srgbClr val="10253F"/>
                </a:solidFill>
                <a:cs typeface="+mj-cs"/>
              </a:rPr>
              <a:t>value</a:t>
            </a:r>
            <a:r>
              <a:rPr lang="de-DE" sz="1400" b="0" dirty="0" smtClean="0">
                <a:solidFill>
                  <a:srgbClr val="10253F"/>
                </a:solidFill>
                <a:cs typeface="+mj-cs"/>
              </a:rPr>
              <a:t> </a:t>
            </a:r>
            <a:r>
              <a:rPr lang="de-DE" sz="1400" b="0" dirty="0" err="1" smtClean="0">
                <a:solidFill>
                  <a:srgbClr val="10253F"/>
                </a:solidFill>
                <a:cs typeface="+mj-cs"/>
              </a:rPr>
              <a:t>added</a:t>
            </a:r>
            <a:r>
              <a:rPr lang="de-DE" sz="1400" b="0" dirty="0" smtClean="0">
                <a:solidFill>
                  <a:srgbClr val="10253F"/>
                </a:solidFill>
                <a:cs typeface="+mj-cs"/>
              </a:rPr>
              <a:t> </a:t>
            </a:r>
            <a:r>
              <a:rPr lang="de-DE" sz="1400" b="0" dirty="0" err="1" smtClean="0">
                <a:solidFill>
                  <a:srgbClr val="10253F"/>
                </a:solidFill>
                <a:cs typeface="+mj-cs"/>
              </a:rPr>
              <a:t>chain</a:t>
            </a:r>
            <a:r>
              <a:rPr lang="de-DE" sz="1400" b="0" dirty="0" smtClean="0">
                <a:solidFill>
                  <a:srgbClr val="10253F"/>
                </a:solidFill>
                <a:cs typeface="+mj-cs"/>
              </a:rPr>
              <a:t> 2 </a:t>
            </a:r>
            <a:r>
              <a:rPr lang="de-DE" sz="1400" b="0" dirty="0" err="1" smtClean="0">
                <a:solidFill>
                  <a:srgbClr val="10253F"/>
                </a:solidFill>
                <a:cs typeface="+mj-cs"/>
              </a:rPr>
              <a:t>for</a:t>
            </a:r>
            <a:r>
              <a:rPr lang="de-DE" sz="1400" b="0" dirty="0" smtClean="0">
                <a:solidFill>
                  <a:srgbClr val="10253F"/>
                </a:solidFill>
                <a:cs typeface="+mj-cs"/>
              </a:rPr>
              <a:t> </a:t>
            </a:r>
            <a:r>
              <a:rPr lang="de-DE" sz="1400" b="0" dirty="0" err="1" smtClean="0">
                <a:solidFill>
                  <a:srgbClr val="10253F"/>
                </a:solidFill>
                <a:cs typeface="+mj-cs"/>
              </a:rPr>
              <a:t>DanuBioValNet</a:t>
            </a:r>
            <a:r>
              <a:rPr lang="de-DE" sz="1400" b="0" dirty="0" smtClean="0">
                <a:solidFill>
                  <a:srgbClr val="10253F"/>
                </a:solidFill>
                <a:cs typeface="+mj-cs"/>
              </a:rPr>
              <a:t>: </a:t>
            </a:r>
            <a:r>
              <a:rPr lang="de-DE" sz="1800" dirty="0" smtClean="0">
                <a:solidFill>
                  <a:srgbClr val="10253F"/>
                </a:solidFill>
                <a:cs typeface="+mj-cs"/>
              </a:rPr>
              <a:t>ECO-CONSTRUCTION</a:t>
            </a:r>
          </a:p>
        </p:txBody>
      </p:sp>
      <p:pic>
        <p:nvPicPr>
          <p:cNvPr id="5" name="Bild 4" descr="1024px-PA120016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45"/>
          <a:stretch/>
        </p:blipFill>
        <p:spPr>
          <a:xfrm>
            <a:off x="1691680" y="1268760"/>
            <a:ext cx="5628117" cy="2712264"/>
          </a:xfrm>
          <a:prstGeom prst="rect">
            <a:avLst/>
          </a:prstGeom>
        </p:spPr>
      </p:pic>
      <p:sp>
        <p:nvSpPr>
          <p:cNvPr id="8" name="Sechseck 7"/>
          <p:cNvSpPr/>
          <p:nvPr/>
        </p:nvSpPr>
        <p:spPr>
          <a:xfrm>
            <a:off x="2411760" y="4725144"/>
            <a:ext cx="1224136" cy="1224136"/>
          </a:xfrm>
          <a:prstGeom prst="hexagon">
            <a:avLst/>
          </a:prstGeom>
          <a:solidFill>
            <a:srgbClr val="2C7F9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00" dirty="0"/>
          </a:p>
        </p:txBody>
      </p:sp>
      <p:sp>
        <p:nvSpPr>
          <p:cNvPr id="9" name="Sechseck 8"/>
          <p:cNvSpPr/>
          <p:nvPr/>
        </p:nvSpPr>
        <p:spPr>
          <a:xfrm>
            <a:off x="3419872" y="4077072"/>
            <a:ext cx="1224136" cy="1224136"/>
          </a:xfrm>
          <a:prstGeom prst="hexagon">
            <a:avLst/>
          </a:prstGeom>
          <a:solidFill>
            <a:srgbClr val="2C949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00" dirty="0"/>
          </a:p>
        </p:txBody>
      </p:sp>
      <p:sp>
        <p:nvSpPr>
          <p:cNvPr id="10" name="Sechseck 9"/>
          <p:cNvSpPr/>
          <p:nvPr/>
        </p:nvSpPr>
        <p:spPr>
          <a:xfrm>
            <a:off x="4427984" y="4725144"/>
            <a:ext cx="1224136" cy="1224136"/>
          </a:xfrm>
          <a:prstGeom prst="hexagon">
            <a:avLst/>
          </a:prstGeom>
          <a:solidFill>
            <a:srgbClr val="2CBA6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00" dirty="0"/>
          </a:p>
        </p:txBody>
      </p:sp>
      <p:sp>
        <p:nvSpPr>
          <p:cNvPr id="11" name="Sechseck 10"/>
          <p:cNvSpPr/>
          <p:nvPr/>
        </p:nvSpPr>
        <p:spPr>
          <a:xfrm>
            <a:off x="5436096" y="4077072"/>
            <a:ext cx="1224136" cy="1224136"/>
          </a:xfrm>
          <a:prstGeom prst="hexagon">
            <a:avLst/>
          </a:prstGeom>
          <a:solidFill>
            <a:srgbClr val="2C9A4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00" dirty="0"/>
          </a:p>
        </p:txBody>
      </p:sp>
      <p:sp>
        <p:nvSpPr>
          <p:cNvPr id="12" name="Sechseck 11"/>
          <p:cNvSpPr/>
          <p:nvPr/>
        </p:nvSpPr>
        <p:spPr>
          <a:xfrm>
            <a:off x="6444208" y="4725144"/>
            <a:ext cx="1224136" cy="1224136"/>
          </a:xfrm>
          <a:prstGeom prst="hexagon">
            <a:avLst/>
          </a:prstGeom>
          <a:solidFill>
            <a:srgbClr val="2C5D1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00" dirty="0"/>
          </a:p>
        </p:txBody>
      </p:sp>
      <p:sp>
        <p:nvSpPr>
          <p:cNvPr id="13" name="Sechseck 12"/>
          <p:cNvSpPr/>
          <p:nvPr/>
        </p:nvSpPr>
        <p:spPr>
          <a:xfrm>
            <a:off x="1403649" y="4077072"/>
            <a:ext cx="1224136" cy="1224136"/>
          </a:xfrm>
          <a:prstGeom prst="hexagon">
            <a:avLst/>
          </a:prstGeom>
          <a:solidFill>
            <a:srgbClr val="2C689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00" dirty="0"/>
          </a:p>
        </p:txBody>
      </p:sp>
      <p:sp>
        <p:nvSpPr>
          <p:cNvPr id="14" name="Rechteck 13"/>
          <p:cNvSpPr/>
          <p:nvPr/>
        </p:nvSpPr>
        <p:spPr>
          <a:xfrm>
            <a:off x="1331641" y="4353571"/>
            <a:ext cx="13681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" dirty="0" err="1">
                <a:solidFill>
                  <a:schemeClr val="bg1"/>
                </a:solidFill>
              </a:rPr>
              <a:t>Indoor</a:t>
            </a:r>
            <a:r>
              <a:rPr lang="de-DE" sz="1200" dirty="0">
                <a:solidFill>
                  <a:schemeClr val="bg1"/>
                </a:solidFill>
              </a:rPr>
              <a:t> Environmental Quality</a:t>
            </a:r>
          </a:p>
        </p:txBody>
      </p:sp>
      <p:sp>
        <p:nvSpPr>
          <p:cNvPr id="15" name="Rechteck 14"/>
          <p:cNvSpPr/>
          <p:nvPr/>
        </p:nvSpPr>
        <p:spPr>
          <a:xfrm>
            <a:off x="2627784" y="5085184"/>
            <a:ext cx="7920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" dirty="0" err="1">
                <a:solidFill>
                  <a:srgbClr val="FFFFFF"/>
                </a:solidFill>
              </a:rPr>
              <a:t>Water</a:t>
            </a:r>
            <a:r>
              <a:rPr lang="de-DE" sz="1200" dirty="0">
                <a:solidFill>
                  <a:srgbClr val="FFFFFF"/>
                </a:solidFill>
              </a:rPr>
              <a:t> Efficiency</a:t>
            </a:r>
          </a:p>
        </p:txBody>
      </p:sp>
      <p:sp>
        <p:nvSpPr>
          <p:cNvPr id="16" name="Rechteck 15"/>
          <p:cNvSpPr/>
          <p:nvPr/>
        </p:nvSpPr>
        <p:spPr>
          <a:xfrm>
            <a:off x="3515508" y="4377199"/>
            <a:ext cx="10081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" dirty="0">
                <a:solidFill>
                  <a:srgbClr val="FFFFFF"/>
                </a:solidFill>
              </a:rPr>
              <a:t>Durable </a:t>
            </a:r>
            <a:r>
              <a:rPr lang="de-DE" sz="1200" dirty="0" err="1">
                <a:solidFill>
                  <a:srgbClr val="FFFFFF"/>
                </a:solidFill>
              </a:rPr>
              <a:t>and</a:t>
            </a:r>
            <a:r>
              <a:rPr lang="de-DE" sz="1200" dirty="0">
                <a:solidFill>
                  <a:srgbClr val="FFFFFF"/>
                </a:solidFill>
              </a:rPr>
              <a:t> Maintainable Design</a:t>
            </a:r>
          </a:p>
        </p:txBody>
      </p:sp>
      <p:sp>
        <p:nvSpPr>
          <p:cNvPr id="17" name="Rechteck 16"/>
          <p:cNvSpPr/>
          <p:nvPr/>
        </p:nvSpPr>
        <p:spPr>
          <a:xfrm>
            <a:off x="4656103" y="5085184"/>
            <a:ext cx="7920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" dirty="0" err="1">
                <a:solidFill>
                  <a:srgbClr val="FFFFFF"/>
                </a:solidFill>
              </a:rPr>
              <a:t>Energy</a:t>
            </a:r>
            <a:r>
              <a:rPr lang="de-DE" sz="1200" dirty="0">
                <a:solidFill>
                  <a:srgbClr val="FFFFFF"/>
                </a:solidFill>
              </a:rPr>
              <a:t> Efficiency</a:t>
            </a:r>
          </a:p>
        </p:txBody>
      </p:sp>
      <p:sp>
        <p:nvSpPr>
          <p:cNvPr id="18" name="Rechteck 17"/>
          <p:cNvSpPr/>
          <p:nvPr/>
        </p:nvSpPr>
        <p:spPr>
          <a:xfrm>
            <a:off x="5543827" y="4437112"/>
            <a:ext cx="10081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" dirty="0">
                <a:solidFill>
                  <a:srgbClr val="FFFFFF"/>
                </a:solidFill>
              </a:rPr>
              <a:t>Eco </a:t>
            </a:r>
            <a:r>
              <a:rPr lang="de-DE" sz="1200" dirty="0" err="1">
                <a:solidFill>
                  <a:srgbClr val="FFFFFF"/>
                </a:solidFill>
              </a:rPr>
              <a:t>Friendly</a:t>
            </a:r>
            <a:r>
              <a:rPr lang="de-DE" sz="1200" dirty="0">
                <a:solidFill>
                  <a:srgbClr val="FFFFFF"/>
                </a:solidFill>
              </a:rPr>
              <a:t> Material </a:t>
            </a:r>
            <a:r>
              <a:rPr lang="de-DE" sz="1200" dirty="0" err="1">
                <a:solidFill>
                  <a:srgbClr val="FFFFFF"/>
                </a:solidFill>
              </a:rPr>
              <a:t>Use</a:t>
            </a:r>
            <a:endParaRPr lang="de-DE" sz="1200" dirty="0">
              <a:solidFill>
                <a:srgbClr val="FFFFFF"/>
              </a:solidFill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6623948" y="5091852"/>
            <a:ext cx="8640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" dirty="0" err="1">
                <a:solidFill>
                  <a:srgbClr val="FFFFFF"/>
                </a:solidFill>
              </a:rPr>
              <a:t>Waste</a:t>
            </a:r>
            <a:r>
              <a:rPr lang="de-DE" sz="1200" dirty="0">
                <a:solidFill>
                  <a:srgbClr val="FFFFFF"/>
                </a:solidFill>
              </a:rPr>
              <a:t> </a:t>
            </a:r>
            <a:r>
              <a:rPr lang="de-DE" sz="1200" dirty="0" err="1">
                <a:solidFill>
                  <a:srgbClr val="FFFFFF"/>
                </a:solidFill>
              </a:rPr>
              <a:t>Reduction</a:t>
            </a:r>
            <a:endParaRPr lang="de-DE" sz="1200" dirty="0">
              <a:solidFill>
                <a:srgbClr val="FFFFFF"/>
              </a:solidFill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6516216" y="3789620"/>
            <a:ext cx="78739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dirty="0" smtClean="0">
                <a:solidFill>
                  <a:schemeClr val="bg1"/>
                </a:solidFill>
              </a:rPr>
              <a:t>© W.L </a:t>
            </a:r>
            <a:r>
              <a:rPr lang="de-DE" sz="800" dirty="0" err="1">
                <a:solidFill>
                  <a:schemeClr val="bg1"/>
                </a:solidFill>
              </a:rPr>
              <a:t>Tarbert</a:t>
            </a:r>
            <a:endParaRPr lang="de-DE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68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499</Words>
  <Application>Microsoft Macintosh PowerPoint</Application>
  <PresentationFormat>Bildschirmpräsentation (4:3)</PresentationFormat>
  <Paragraphs>177</Paragraphs>
  <Slides>22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3" baseType="lpstr">
      <vt:lpstr>Motiv systému Office</vt:lpstr>
      <vt:lpstr>About prospects and challenges of a bio-based industry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Matching industry and consumer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We believe in a shared value development</vt:lpstr>
      <vt:lpstr>But there are also big threads!!!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NCA</dc:creator>
  <cp:lastModifiedBy>Dominik Patzelt</cp:lastModifiedBy>
  <cp:revision>82</cp:revision>
  <dcterms:created xsi:type="dcterms:W3CDTF">2017-03-10T09:16:29Z</dcterms:created>
  <dcterms:modified xsi:type="dcterms:W3CDTF">2017-04-13T14:05:01Z</dcterms:modified>
</cp:coreProperties>
</file>